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0"/>
  </p:notesMasterIdLst>
  <p:sldIdLst>
    <p:sldId id="445" r:id="rId3"/>
    <p:sldId id="356" r:id="rId4"/>
    <p:sldId id="357" r:id="rId5"/>
    <p:sldId id="359" r:id="rId6"/>
    <p:sldId id="360" r:id="rId7"/>
    <p:sldId id="362" r:id="rId8"/>
    <p:sldId id="365" r:id="rId9"/>
    <p:sldId id="367" r:id="rId10"/>
    <p:sldId id="368" r:id="rId11"/>
    <p:sldId id="369" r:id="rId12"/>
    <p:sldId id="372" r:id="rId13"/>
    <p:sldId id="373" r:id="rId14"/>
    <p:sldId id="374" r:id="rId15"/>
    <p:sldId id="375" r:id="rId16"/>
    <p:sldId id="376" r:id="rId17"/>
    <p:sldId id="378" r:id="rId18"/>
    <p:sldId id="379" r:id="rId19"/>
    <p:sldId id="380" r:id="rId20"/>
    <p:sldId id="381" r:id="rId21"/>
    <p:sldId id="382" r:id="rId22"/>
    <p:sldId id="384" r:id="rId23"/>
    <p:sldId id="385" r:id="rId24"/>
    <p:sldId id="386" r:id="rId25"/>
    <p:sldId id="388" r:id="rId26"/>
    <p:sldId id="389" r:id="rId27"/>
    <p:sldId id="390" r:id="rId28"/>
    <p:sldId id="391" r:id="rId29"/>
    <p:sldId id="393" r:id="rId30"/>
    <p:sldId id="394" r:id="rId31"/>
    <p:sldId id="395" r:id="rId32"/>
    <p:sldId id="398" r:id="rId33"/>
    <p:sldId id="399" r:id="rId34"/>
    <p:sldId id="402" r:id="rId35"/>
    <p:sldId id="403" r:id="rId36"/>
    <p:sldId id="404" r:id="rId37"/>
    <p:sldId id="406" r:id="rId38"/>
    <p:sldId id="408" r:id="rId39"/>
    <p:sldId id="409" r:id="rId40"/>
    <p:sldId id="410" r:id="rId41"/>
    <p:sldId id="411" r:id="rId42"/>
    <p:sldId id="412" r:id="rId43"/>
    <p:sldId id="414" r:id="rId44"/>
    <p:sldId id="416" r:id="rId45"/>
    <p:sldId id="417" r:id="rId46"/>
    <p:sldId id="418" r:id="rId47"/>
    <p:sldId id="421" r:id="rId48"/>
    <p:sldId id="422" r:id="rId49"/>
    <p:sldId id="423" r:id="rId50"/>
    <p:sldId id="424" r:id="rId51"/>
    <p:sldId id="425" r:id="rId52"/>
    <p:sldId id="427" r:id="rId53"/>
    <p:sldId id="428" r:id="rId54"/>
    <p:sldId id="429" r:id="rId55"/>
    <p:sldId id="430" r:id="rId56"/>
    <p:sldId id="431" r:id="rId57"/>
    <p:sldId id="433" r:id="rId58"/>
    <p:sldId id="435" r:id="rId59"/>
    <p:sldId id="436" r:id="rId60"/>
    <p:sldId id="437" r:id="rId61"/>
    <p:sldId id="439" r:id="rId62"/>
    <p:sldId id="440" r:id="rId63"/>
    <p:sldId id="441" r:id="rId64"/>
    <p:sldId id="443" r:id="rId65"/>
    <p:sldId id="444" r:id="rId66"/>
    <p:sldId id="446" r:id="rId67"/>
    <p:sldId id="447" r:id="rId68"/>
    <p:sldId id="448" r:id="rId6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" Type="http://schemas.openxmlformats.org/officeDocument/2006/relationships/slide" Target="slides/slide5.xml"/><Relationship Id="rId71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5EE31-4E8D-42EE-B591-EECD8E393AB9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B3381E-0DCD-4289-99B5-3F599EB53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4" name="Google Shape;544;p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0" name="Google Shape;550;p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5" name="Google Shape;555;p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608CB-0D43-48C3-86EF-7F6200E8AA6A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12D1F-9A4D-46D8-9CCE-BD660D0CDC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608CB-0D43-48C3-86EF-7F6200E8AA6A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12D1F-9A4D-46D8-9CCE-BD660D0CDC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608CB-0D43-48C3-86EF-7F6200E8AA6A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12D1F-9A4D-46D8-9CCE-BD660D0CDC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9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9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9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19" name="Google Shape;19;p9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20" name="Google Shape;20;p9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9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23" name="Google Shape;23;p9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24" name="Google Shape;24;p9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9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9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8" name="Google Shape;28;p9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29" name="Google Shape;29;p9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30" name="Google Shape;30;p9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7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9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34" name="Google Shape;34;p9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35" name="Google Shape;35;p9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36" name="Google Shape;36;p9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9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40" name="Google Shape;40;p98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41" name="Google Shape;41;p9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42" name="Google Shape;42;p9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43" name="Google Shape;43;p9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99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9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48" name="Google Shape;48;p99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9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50" name="Google Shape;50;p9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51" name="Google Shape;51;p9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52" name="Google Shape;52;p9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0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56" name="Google Shape;56;p10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57" name="Google Shape;57;p10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1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61" name="Google Shape;61;p101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10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63" name="Google Shape;63;p10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64" name="Google Shape;64;p10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608CB-0D43-48C3-86EF-7F6200E8AA6A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12D1F-9A4D-46D8-9CCE-BD660D0CDC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Google Shape;68;p102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10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70" name="Google Shape;70;p10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71" name="Google Shape;71;p10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0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03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5" name="Google Shape;75;p10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76" name="Google Shape;76;p10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77" name="Google Shape;77;p10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0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81" name="Google Shape;81;p10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82" name="Google Shape;82;p10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>
              <a:solidFill>
                <a:srgbClr val="000000"/>
              </a:solidFill>
            </a:endParaRPr>
          </a:p>
        </p:txBody>
      </p:sp>
      <p:sp>
        <p:nvSpPr>
          <p:cNvPr id="83" name="Google Shape;83;p10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608CB-0D43-48C3-86EF-7F6200E8AA6A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12D1F-9A4D-46D8-9CCE-BD660D0CDC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608CB-0D43-48C3-86EF-7F6200E8AA6A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12D1F-9A4D-46D8-9CCE-BD660D0CDC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608CB-0D43-48C3-86EF-7F6200E8AA6A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12D1F-9A4D-46D8-9CCE-BD660D0CDC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608CB-0D43-48C3-86EF-7F6200E8AA6A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12D1F-9A4D-46D8-9CCE-BD660D0CDC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608CB-0D43-48C3-86EF-7F6200E8AA6A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12D1F-9A4D-46D8-9CCE-BD660D0CDC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608CB-0D43-48C3-86EF-7F6200E8AA6A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12D1F-9A4D-46D8-9CCE-BD660D0CDC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608CB-0D43-48C3-86EF-7F6200E8AA6A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12D1F-9A4D-46D8-9CCE-BD660D0CDC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608CB-0D43-48C3-86EF-7F6200E8AA6A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12D1F-9A4D-46D8-9CCE-BD660D0CDC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9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0000"/>
              </a:buClr>
              <a:buFont typeface="Arial"/>
              <a:buNone/>
            </a:pPr>
            <a:endParaRPr kern="0">
              <a:solidFill>
                <a:srgbClr val="000000"/>
              </a:solidFill>
            </a:endParaRPr>
          </a:p>
        </p:txBody>
      </p:sp>
      <p:sp>
        <p:nvSpPr>
          <p:cNvPr id="13" name="Google Shape;13;p9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0000"/>
              </a:buClr>
              <a:buFont typeface="Arial"/>
              <a:buNone/>
            </a:pPr>
            <a:endParaRPr kern="0">
              <a:solidFill>
                <a:srgbClr val="000000"/>
              </a:solidFill>
            </a:endParaRPr>
          </a:p>
        </p:txBody>
      </p:sp>
      <p:sp>
        <p:nvSpPr>
          <p:cNvPr id="14" name="Google Shape;14;p9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 kern="0">
                <a:solidFill>
                  <a:srgbClr val="000000"/>
                </a:solidFill>
              </a:rPr>
              <a:pPr>
                <a:buClr>
                  <a:srgbClr val="000000"/>
                </a:buClr>
                <a:buFont typeface="Arial"/>
                <a:buNone/>
              </a:pPr>
              <a:t>‹#›</a:t>
            </a:fld>
            <a:endParaRPr kern="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288609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Интегрисане акaдемске студије фармације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Нутритивни суплементи – И18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недељa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4214818"/>
            <a:ext cx="6400800" cy="1752600"/>
          </a:xfrm>
        </p:spPr>
        <p:txBody>
          <a:bodyPr>
            <a:normAutofit/>
          </a:bodyPr>
          <a:lstStyle/>
          <a:p>
            <a:r>
              <a:rPr lang="sr-Cyrl-R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Витамини као дијететски суплементи</a:t>
            </a:r>
            <a:endParaRPr lang="en-US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ext Box 2"/>
          <p:cNvSpPr txBox="1">
            <a:spLocks noChangeArrowheads="1"/>
          </p:cNvSpPr>
          <p:nvPr/>
        </p:nvSpPr>
        <p:spPr bwMode="auto">
          <a:xfrm>
            <a:off x="1115616" y="260648"/>
            <a:ext cx="769620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fr-FR" sz="2000" b="1" dirty="0">
                <a:latin typeface="Times New Roman" pitchFamily="18" charset="0"/>
              </a:rPr>
              <a:t>ВИТАМИН </a:t>
            </a:r>
            <a:r>
              <a:rPr lang="sr-Latn-RS" sz="2000" b="1" dirty="0">
                <a:latin typeface="Times New Roman" pitchFamily="18" charset="0"/>
              </a:rPr>
              <a:t>D</a:t>
            </a:r>
            <a:r>
              <a:rPr lang="fr-FR" sz="2000" b="1" dirty="0" smtClean="0">
                <a:latin typeface="Times New Roman" pitchFamily="18" charset="0"/>
              </a:rPr>
              <a:t> </a:t>
            </a:r>
            <a:r>
              <a:rPr lang="fr-FR" sz="2000" b="1" dirty="0">
                <a:latin typeface="Times New Roman" pitchFamily="18" charset="0"/>
              </a:rPr>
              <a:t>(</a:t>
            </a:r>
            <a:r>
              <a:rPr lang="fr-FR" sz="2000" b="1" i="1" dirty="0">
                <a:latin typeface="Times New Roman" pitchFamily="18" charset="0"/>
              </a:rPr>
              <a:t>KALCIFEROЛ</a:t>
            </a:r>
            <a:r>
              <a:rPr lang="fr-FR" sz="2000" b="1" dirty="0">
                <a:latin typeface="Times New Roman" pitchFamily="18" charset="0"/>
              </a:rPr>
              <a:t>) - </a:t>
            </a:r>
            <a:r>
              <a:rPr lang="fr-FR" sz="2000" b="1" i="1" dirty="0" err="1">
                <a:latin typeface="Times New Roman" pitchFamily="18" charset="0"/>
              </a:rPr>
              <a:t>значај</a:t>
            </a:r>
            <a:endParaRPr lang="fr-FR" sz="2000" b="1" i="1" dirty="0">
              <a:latin typeface="Times New Roman" pitchFamily="18" charset="0"/>
            </a:endParaRPr>
          </a:p>
          <a:p>
            <a:pPr algn="just" eaLnBrk="0" hangingPunct="0"/>
            <a:endParaRPr lang="fr-FR" sz="2000" b="1" dirty="0">
              <a:latin typeface="Times New Roman" pitchFamily="18" charset="0"/>
            </a:endParaRPr>
          </a:p>
          <a:p>
            <a:pPr algn="just" eaLnBrk="0" hangingPunct="0"/>
            <a:r>
              <a:rPr lang="fr-FR" sz="2000" b="1" dirty="0" err="1">
                <a:latin typeface="Times New Roman" pitchFamily="18" charset="0"/>
              </a:rPr>
              <a:t>Витамин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sr-Latn-RS" sz="2000" b="1" dirty="0" smtClean="0">
                <a:latin typeface="Times New Roman" pitchFamily="18" charset="0"/>
              </a:rPr>
              <a:t>D</a:t>
            </a:r>
            <a:r>
              <a:rPr lang="fr-FR" sz="2000" b="1" dirty="0" smtClean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је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генеричко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име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за</a:t>
            </a:r>
            <a:r>
              <a:rPr lang="fr-FR" sz="2000" b="1" dirty="0">
                <a:latin typeface="Times New Roman" pitchFamily="18" charset="0"/>
              </a:rPr>
              <a:t> 2 </a:t>
            </a:r>
            <a:r>
              <a:rPr lang="fr-FR" sz="2000" b="1" dirty="0" err="1">
                <a:latin typeface="Times New Roman" pitchFamily="18" charset="0"/>
              </a:rPr>
              <a:t>молекула</a:t>
            </a:r>
            <a:endParaRPr lang="fr-FR" sz="2000" b="1" dirty="0">
              <a:latin typeface="Times New Roman" pitchFamily="18" charset="0"/>
            </a:endParaRPr>
          </a:p>
          <a:p>
            <a:pPr algn="just" eaLnBrk="0" hangingPunct="0"/>
            <a:endParaRPr lang="fr-FR" sz="2000" b="1" dirty="0">
              <a:latin typeface="Times New Roman" pitchFamily="18" charset="0"/>
            </a:endParaRPr>
          </a:p>
          <a:p>
            <a:pPr lvl="2" algn="just" eaLnBrk="0" hangingPunct="0"/>
            <a:r>
              <a:rPr lang="fr-FR" sz="20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000" b="1" dirty="0" err="1">
                <a:latin typeface="Times New Roman" pitchFamily="18" charset="0"/>
              </a:rPr>
              <a:t>ергокалциферол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smtClean="0">
                <a:latin typeface="Times New Roman" pitchFamily="18" charset="0"/>
              </a:rPr>
              <a:t>(</a:t>
            </a:r>
            <a:r>
              <a:rPr lang="sr-Latn-RS" sz="2000" b="1" i="1" dirty="0">
                <a:latin typeface="Times New Roman" pitchFamily="18" charset="0"/>
              </a:rPr>
              <a:t>D</a:t>
            </a:r>
            <a:r>
              <a:rPr lang="fr-FR" sz="2000" b="1" i="1" baseline="-25000" dirty="0" smtClean="0">
                <a:latin typeface="Times New Roman" pitchFamily="18" charset="0"/>
              </a:rPr>
              <a:t>2</a:t>
            </a:r>
            <a:r>
              <a:rPr lang="fr-FR" sz="2000" b="1" dirty="0">
                <a:latin typeface="Times New Roman" pitchFamily="18" charset="0"/>
              </a:rPr>
              <a:t>)  </a:t>
            </a:r>
          </a:p>
          <a:p>
            <a:pPr lvl="2" eaLnBrk="0" hangingPunct="0"/>
            <a:r>
              <a:rPr lang="fr-FR" sz="20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000" b="1" dirty="0" err="1">
                <a:latin typeface="Times New Roman" pitchFamily="18" charset="0"/>
              </a:rPr>
              <a:t>холекалциферол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smtClean="0">
                <a:latin typeface="Times New Roman" pitchFamily="18" charset="0"/>
              </a:rPr>
              <a:t>(</a:t>
            </a:r>
            <a:r>
              <a:rPr lang="sr-Latn-RS" sz="2000" b="1" i="1" dirty="0">
                <a:latin typeface="Times New Roman" pitchFamily="18" charset="0"/>
              </a:rPr>
              <a:t>D</a:t>
            </a:r>
            <a:r>
              <a:rPr lang="fr-FR" sz="2000" b="1" i="1" baseline="-25000" dirty="0" smtClean="0">
                <a:latin typeface="Times New Roman" pitchFamily="18" charset="0"/>
              </a:rPr>
              <a:t>3</a:t>
            </a:r>
            <a:r>
              <a:rPr lang="fr-FR" sz="2000" b="1" dirty="0">
                <a:latin typeface="Times New Roman" pitchFamily="18" charset="0"/>
              </a:rPr>
              <a:t>) </a:t>
            </a:r>
          </a:p>
          <a:p>
            <a:pPr algn="just" eaLnBrk="0" hangingPunct="0"/>
            <a:endParaRPr lang="fr-FR" sz="2000" b="1" dirty="0">
              <a:latin typeface="Times New Roman" pitchFamily="18" charset="0"/>
            </a:endParaRPr>
          </a:p>
          <a:p>
            <a:pPr algn="just" eaLnBrk="0" hangingPunct="0"/>
            <a:r>
              <a:rPr lang="fr-FR" sz="2000" b="1" dirty="0" err="1">
                <a:latin typeface="Times New Roman" pitchFamily="18" charset="0"/>
              </a:rPr>
              <a:t>Витамина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sr-Latn-RS" sz="2000" b="1" dirty="0" smtClean="0">
                <a:latin typeface="Times New Roman" pitchFamily="18" charset="0"/>
              </a:rPr>
              <a:t>D</a:t>
            </a:r>
            <a:r>
              <a:rPr lang="fr-FR" sz="2000" b="1" dirty="0" smtClean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најзначајнији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је</a:t>
            </a:r>
            <a:r>
              <a:rPr lang="fr-FR" sz="2000" b="1" dirty="0">
                <a:latin typeface="Times New Roman" pitchFamily="18" charset="0"/>
              </a:rPr>
              <a:t> у </a:t>
            </a:r>
            <a:r>
              <a:rPr lang="fr-FR" sz="2000" b="1" dirty="0" err="1">
                <a:latin typeface="Times New Roman" pitchFamily="18" charset="0"/>
              </a:rPr>
              <a:t>метаболизму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калцијума</a:t>
            </a:r>
            <a:r>
              <a:rPr lang="fr-FR" sz="2000" b="1" dirty="0">
                <a:latin typeface="Times New Roman" pitchFamily="18" charset="0"/>
              </a:rPr>
              <a:t> (</a:t>
            </a:r>
            <a:r>
              <a:rPr lang="fr-FR" sz="2000" b="1" i="1" dirty="0" err="1">
                <a:latin typeface="Times New Roman" pitchFamily="18" charset="0"/>
              </a:rPr>
              <a:t>повећава</a:t>
            </a:r>
            <a:r>
              <a:rPr lang="fr-FR" sz="2000" b="1" i="1" dirty="0">
                <a:latin typeface="Times New Roman" pitchFamily="18" charset="0"/>
              </a:rPr>
              <a:t> </a:t>
            </a:r>
            <a:r>
              <a:rPr lang="fr-FR" sz="2000" b="1" i="1" dirty="0" err="1">
                <a:latin typeface="Times New Roman" pitchFamily="18" charset="0"/>
              </a:rPr>
              <a:t>апсорпцију</a:t>
            </a:r>
            <a:r>
              <a:rPr lang="fr-FR" sz="2000" b="1" i="1" dirty="0">
                <a:latin typeface="Times New Roman" pitchFamily="18" charset="0"/>
              </a:rPr>
              <a:t> </a:t>
            </a:r>
            <a:r>
              <a:rPr lang="fr-FR" sz="2000" b="1" i="1" dirty="0" err="1">
                <a:latin typeface="Times New Roman" pitchFamily="18" charset="0"/>
              </a:rPr>
              <a:t>калцијума</a:t>
            </a:r>
            <a:r>
              <a:rPr lang="fr-FR" sz="2000" b="1" i="1" dirty="0">
                <a:latin typeface="Times New Roman" pitchFamily="18" charset="0"/>
              </a:rPr>
              <a:t> у </a:t>
            </a:r>
            <a:r>
              <a:rPr lang="fr-FR" sz="2000" b="1" i="1" dirty="0" err="1">
                <a:latin typeface="Times New Roman" pitchFamily="18" charset="0"/>
              </a:rPr>
              <a:t>танком</a:t>
            </a:r>
            <a:r>
              <a:rPr lang="fr-FR" sz="2000" b="1" i="1" dirty="0">
                <a:latin typeface="Times New Roman" pitchFamily="18" charset="0"/>
              </a:rPr>
              <a:t> </a:t>
            </a:r>
            <a:r>
              <a:rPr lang="fr-FR" sz="2000" b="1" i="1" dirty="0" err="1">
                <a:latin typeface="Times New Roman" pitchFamily="18" charset="0"/>
              </a:rPr>
              <a:t>цреву</a:t>
            </a:r>
            <a:r>
              <a:rPr lang="fr-FR" sz="2000" b="1" i="1" dirty="0">
                <a:latin typeface="Times New Roman" pitchFamily="18" charset="0"/>
              </a:rPr>
              <a:t> и </a:t>
            </a:r>
            <a:r>
              <a:rPr lang="fr-FR" sz="2000" b="1" i="1" dirty="0" err="1">
                <a:latin typeface="Times New Roman" pitchFamily="18" charset="0"/>
              </a:rPr>
              <a:t>ресорпцију</a:t>
            </a:r>
            <a:r>
              <a:rPr lang="fr-FR" sz="2000" b="1" i="1" dirty="0">
                <a:latin typeface="Times New Roman" pitchFamily="18" charset="0"/>
              </a:rPr>
              <a:t> у </a:t>
            </a:r>
            <a:r>
              <a:rPr lang="fr-FR" sz="2000" b="1" i="1" dirty="0" err="1">
                <a:latin typeface="Times New Roman" pitchFamily="18" charset="0"/>
              </a:rPr>
              <a:t>костима</a:t>
            </a:r>
            <a:r>
              <a:rPr lang="fr-FR" sz="2000" b="1" i="1" dirty="0">
                <a:latin typeface="Times New Roman" pitchFamily="18" charset="0"/>
              </a:rPr>
              <a:t>, </a:t>
            </a:r>
            <a:r>
              <a:rPr lang="fr-FR" sz="2000" b="1" i="1" dirty="0" err="1">
                <a:latin typeface="Times New Roman" pitchFamily="18" charset="0"/>
              </a:rPr>
              <a:t>одржава</a:t>
            </a:r>
            <a:r>
              <a:rPr lang="fr-FR" sz="2000" b="1" i="1" dirty="0">
                <a:latin typeface="Times New Roman" pitchFamily="18" charset="0"/>
              </a:rPr>
              <a:t> </a:t>
            </a:r>
            <a:r>
              <a:rPr lang="fr-FR" sz="2000" b="1" i="1" dirty="0" err="1">
                <a:latin typeface="Times New Roman" pitchFamily="18" charset="0"/>
              </a:rPr>
              <a:t>ниво</a:t>
            </a:r>
            <a:r>
              <a:rPr lang="fr-FR" sz="2000" b="1" i="1" dirty="0">
                <a:latin typeface="Times New Roman" pitchFamily="18" charset="0"/>
              </a:rPr>
              <a:t> </a:t>
            </a:r>
            <a:r>
              <a:rPr lang="fr-FR" sz="2000" b="1" i="1" dirty="0" err="1">
                <a:latin typeface="Times New Roman" pitchFamily="18" charset="0"/>
              </a:rPr>
              <a:t>калцијума</a:t>
            </a:r>
            <a:r>
              <a:rPr lang="fr-FR" sz="2000" b="1" i="1" dirty="0">
                <a:latin typeface="Times New Roman" pitchFamily="18" charset="0"/>
              </a:rPr>
              <a:t> у </a:t>
            </a:r>
            <a:r>
              <a:rPr lang="fr-FR" sz="2000" b="1" i="1" dirty="0" err="1">
                <a:latin typeface="Times New Roman" pitchFamily="18" charset="0"/>
              </a:rPr>
              <a:t>плазми</a:t>
            </a:r>
            <a:r>
              <a:rPr lang="fr-FR" sz="2000" b="1" dirty="0" smtClean="0">
                <a:latin typeface="Times New Roman" pitchFamily="18" charset="0"/>
              </a:rPr>
              <a:t>).</a:t>
            </a:r>
            <a:endParaRPr lang="sr-Latn-RS" sz="2000" b="1" dirty="0" smtClean="0">
              <a:latin typeface="Times New Roman" pitchFamily="18" charset="0"/>
            </a:endParaRPr>
          </a:p>
          <a:p>
            <a:pPr algn="just" eaLnBrk="0" hangingPunct="0"/>
            <a:r>
              <a:rPr lang="fr-FR" sz="2000" b="1" dirty="0" err="1">
                <a:latin typeface="Times New Roman" pitchFamily="18" charset="0"/>
              </a:rPr>
              <a:t>Данас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се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зна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да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витамин</a:t>
            </a:r>
            <a:r>
              <a:rPr lang="fr-FR" sz="2000" b="1" dirty="0">
                <a:latin typeface="Times New Roman" pitchFamily="18" charset="0"/>
              </a:rPr>
              <a:t> Д, </a:t>
            </a:r>
            <a:r>
              <a:rPr lang="fr-FR" sz="2000" b="1" dirty="0" err="1">
                <a:latin typeface="Times New Roman" pitchFamily="18" charset="0"/>
              </a:rPr>
              <a:t>поред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витамина</a:t>
            </a:r>
            <a:r>
              <a:rPr lang="fr-FR" sz="2000" b="1" dirty="0">
                <a:latin typeface="Times New Roman" pitchFamily="18" charset="0"/>
              </a:rPr>
              <a:t> А, </a:t>
            </a:r>
            <a:r>
              <a:rPr lang="fr-FR" sz="2000" b="1" dirty="0" err="1">
                <a:latin typeface="Times New Roman" pitchFamily="18" charset="0"/>
              </a:rPr>
              <a:t>има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значајну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улогу</a:t>
            </a:r>
            <a:r>
              <a:rPr lang="fr-FR" sz="2000" b="1" dirty="0">
                <a:latin typeface="Times New Roman" pitchFamily="18" charset="0"/>
              </a:rPr>
              <a:t> у: </a:t>
            </a:r>
          </a:p>
          <a:p>
            <a:pPr algn="just" eaLnBrk="0" hangingPunct="0"/>
            <a:endParaRPr lang="fr-FR" sz="2000" b="1" dirty="0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fr-FR" sz="2000" b="1" dirty="0" err="1">
                <a:latin typeface="Times New Roman" pitchFamily="18" charset="0"/>
              </a:rPr>
              <a:t>ћелијској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пролиферацији</a:t>
            </a:r>
            <a:r>
              <a:rPr lang="fr-FR" sz="2000" b="1" dirty="0">
                <a:latin typeface="Times New Roman" pitchFamily="18" charset="0"/>
              </a:rPr>
              <a:t> и </a:t>
            </a:r>
            <a:r>
              <a:rPr lang="fr-FR" sz="2000" b="1" dirty="0" err="1">
                <a:latin typeface="Times New Roman" pitchFamily="18" charset="0"/>
              </a:rPr>
              <a:t>сазревању</a:t>
            </a:r>
            <a:endParaRPr lang="fr-FR" sz="2000" b="1" dirty="0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endParaRPr lang="fr-FR" sz="2000" b="1" dirty="0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fr-FR" sz="2000" b="1" dirty="0" err="1">
                <a:latin typeface="Times New Roman" pitchFamily="18" charset="0"/>
              </a:rPr>
              <a:t>очувању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имунохематопоезног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система</a:t>
            </a:r>
            <a:endParaRPr lang="fr-FR" sz="2000" b="1" dirty="0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endParaRPr lang="fr-FR" sz="2000" b="1" dirty="0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fr-FR" sz="2000" b="1" dirty="0" err="1">
                <a:latin typeface="Times New Roman" pitchFamily="18" charset="0"/>
              </a:rPr>
              <a:t>заштити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од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неких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форми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канцера</a:t>
            </a:r>
            <a:r>
              <a:rPr lang="fr-FR" sz="2000" b="1" dirty="0">
                <a:latin typeface="Times New Roman" pitchFamily="18" charset="0"/>
              </a:rPr>
              <a:t>.</a:t>
            </a:r>
          </a:p>
          <a:p>
            <a:pPr algn="just" eaLnBrk="0" hangingPunct="0"/>
            <a:endParaRPr lang="fr-FR" sz="2000" b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Text Box 2"/>
          <p:cNvSpPr txBox="1">
            <a:spLocks noChangeArrowheads="1"/>
          </p:cNvSpPr>
          <p:nvPr/>
        </p:nvSpPr>
        <p:spPr bwMode="auto">
          <a:xfrm>
            <a:off x="611188" y="1341438"/>
            <a:ext cx="7696200" cy="484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fr-FR" sz="2800" b="1">
                <a:latin typeface="Times New Roman" pitchFamily="18" charset="0"/>
              </a:rPr>
              <a:t>ВИТАМИН </a:t>
            </a:r>
            <a:r>
              <a:rPr lang="fr-FR" sz="3200" b="1">
                <a:latin typeface="Times New Roman" pitchFamily="18" charset="0"/>
              </a:rPr>
              <a:t>Д </a:t>
            </a:r>
            <a:r>
              <a:rPr lang="fr-FR" sz="2800" b="1">
                <a:latin typeface="Times New Roman" pitchFamily="18" charset="0"/>
              </a:rPr>
              <a:t>(</a:t>
            </a:r>
            <a:r>
              <a:rPr lang="fr-FR" sz="2800" b="1" i="1">
                <a:latin typeface="Times New Roman" pitchFamily="18" charset="0"/>
              </a:rPr>
              <a:t>КАЛЦИФЕРОЛ</a:t>
            </a:r>
            <a:r>
              <a:rPr lang="fr-FR" sz="2800" b="1">
                <a:latin typeface="Times New Roman" pitchFamily="18" charset="0"/>
              </a:rPr>
              <a:t>) - </a:t>
            </a:r>
            <a:r>
              <a:rPr lang="fr-FR" sz="2800" b="1" i="1">
                <a:latin typeface="Times New Roman" pitchFamily="18" charset="0"/>
              </a:rPr>
              <a:t>Садржај у храни и препоручени унос</a:t>
            </a:r>
          </a:p>
          <a:p>
            <a:pPr algn="just" eaLnBrk="0" hangingPunct="0"/>
            <a:endParaRPr lang="fr-FR" sz="2800" b="1">
              <a:latin typeface="Times New Roman" pitchFamily="18" charset="0"/>
            </a:endParaRPr>
          </a:p>
          <a:p>
            <a:pPr algn="just" eaLnBrk="0" hangingPunct="0"/>
            <a:r>
              <a:rPr lang="fr-FR" sz="2800" b="1">
                <a:latin typeface="Times New Roman" pitchFamily="18" charset="0"/>
              </a:rPr>
              <a:t>ГЛАВНИ ИЗВОРИ </a:t>
            </a:r>
          </a:p>
          <a:p>
            <a:pPr algn="just" eaLnBrk="0" hangingPunct="0"/>
            <a:endParaRPr lang="fr-FR" sz="28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en-US" sz="2800" b="1" i="1">
                <a:latin typeface="Times New Roman" pitchFamily="18" charset="0"/>
              </a:rPr>
              <a:t>намирнице животињског порекла</a:t>
            </a:r>
          </a:p>
          <a:p>
            <a:pPr lvl="1" algn="just" eaLnBrk="0" hangingPunct="0"/>
            <a:endParaRPr lang="en-US" sz="2800" b="1" i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месо, риба и јаја</a:t>
            </a:r>
          </a:p>
          <a:p>
            <a:pPr lvl="2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млеко и млечни производи (</a:t>
            </a:r>
            <a:r>
              <a:rPr lang="en-US" sz="2800" b="1" i="1">
                <a:latin typeface="Times New Roman" pitchFamily="18" charset="0"/>
              </a:rPr>
              <a:t>бутер, сир</a:t>
            </a:r>
            <a:r>
              <a:rPr lang="en-US" sz="2800" b="1">
                <a:latin typeface="Times New Roman" pitchFamily="18" charset="0"/>
              </a:rPr>
              <a:t>)</a:t>
            </a:r>
          </a:p>
          <a:p>
            <a:pPr lvl="2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маргарин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ext Box 2"/>
          <p:cNvSpPr txBox="1">
            <a:spLocks noChangeArrowheads="1"/>
          </p:cNvSpPr>
          <p:nvPr/>
        </p:nvSpPr>
        <p:spPr bwMode="auto">
          <a:xfrm>
            <a:off x="762000" y="1676400"/>
            <a:ext cx="76962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fr-FR" sz="2800" b="1" dirty="0">
                <a:latin typeface="Times New Roman" pitchFamily="18" charset="0"/>
              </a:rPr>
              <a:t>ВИТАМИН </a:t>
            </a:r>
            <a:r>
              <a:rPr lang="fr-FR" sz="3200" b="1" dirty="0">
                <a:latin typeface="Times New Roman" pitchFamily="18" charset="0"/>
              </a:rPr>
              <a:t>Д </a:t>
            </a:r>
            <a:r>
              <a:rPr lang="fr-FR" sz="2800" b="1" dirty="0">
                <a:latin typeface="Times New Roman" pitchFamily="18" charset="0"/>
              </a:rPr>
              <a:t>(</a:t>
            </a:r>
            <a:r>
              <a:rPr lang="fr-FR" sz="2800" b="1" i="1" dirty="0">
                <a:latin typeface="Times New Roman" pitchFamily="18" charset="0"/>
              </a:rPr>
              <a:t>КАЛЦИФЕРОЛ</a:t>
            </a:r>
            <a:r>
              <a:rPr lang="fr-FR" sz="2800" b="1" dirty="0">
                <a:latin typeface="Times New Roman" pitchFamily="18" charset="0"/>
              </a:rPr>
              <a:t>) - </a:t>
            </a:r>
            <a:r>
              <a:rPr lang="fr-FR" sz="2800" b="1" i="1" dirty="0" err="1">
                <a:latin typeface="Times New Roman" pitchFamily="18" charset="0"/>
              </a:rPr>
              <a:t>Садржај</a:t>
            </a:r>
            <a:r>
              <a:rPr lang="fr-FR" sz="2800" b="1" i="1" dirty="0">
                <a:latin typeface="Times New Roman" pitchFamily="18" charset="0"/>
              </a:rPr>
              <a:t> у </a:t>
            </a:r>
            <a:r>
              <a:rPr lang="fr-FR" sz="2800" b="1" i="1" dirty="0" err="1">
                <a:latin typeface="Times New Roman" pitchFamily="18" charset="0"/>
              </a:rPr>
              <a:t>храни</a:t>
            </a:r>
            <a:r>
              <a:rPr lang="fr-FR" sz="2800" b="1" i="1" dirty="0">
                <a:latin typeface="Times New Roman" pitchFamily="18" charset="0"/>
              </a:rPr>
              <a:t> и </a:t>
            </a:r>
            <a:r>
              <a:rPr lang="fr-FR" sz="2800" b="1" i="1" dirty="0" err="1">
                <a:latin typeface="Times New Roman" pitchFamily="18" charset="0"/>
              </a:rPr>
              <a:t>препоручени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унос</a:t>
            </a:r>
            <a:endParaRPr lang="fr-FR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 err="1">
                <a:latin typeface="Times New Roman" pitchFamily="18" charset="0"/>
              </a:rPr>
              <a:t>Значајан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извор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витамина</a:t>
            </a:r>
            <a:r>
              <a:rPr lang="en-US" sz="2800" b="1" dirty="0">
                <a:latin typeface="Times New Roman" pitchFamily="18" charset="0"/>
              </a:rPr>
              <a:t> Д </a:t>
            </a:r>
            <a:r>
              <a:rPr lang="en-US" sz="2800" b="1" dirty="0" err="1">
                <a:latin typeface="Times New Roman" pitchFamily="18" charset="0"/>
              </a:rPr>
              <a:t>код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одраслих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излагање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сунчевом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зрачењу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његово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стварање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кожи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фотоконверзија-неопходни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су</a:t>
            </a:r>
            <a:r>
              <a:rPr lang="en-US" sz="2800" b="1" i="1" dirty="0">
                <a:latin typeface="Times New Roman" pitchFamily="18" charset="0"/>
              </a:rPr>
              <a:t> УВ </a:t>
            </a:r>
            <a:r>
              <a:rPr lang="en-US" sz="2800" b="1" i="1" dirty="0" err="1">
                <a:latin typeface="Times New Roman" pitchFamily="18" charset="0"/>
              </a:rPr>
              <a:t>зраци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кратких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таласних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дужина</a:t>
            </a:r>
            <a:r>
              <a:rPr lang="en-US" sz="2800" b="1" dirty="0">
                <a:latin typeface="Times New Roman" pitchFamily="18" charset="0"/>
              </a:rPr>
              <a:t>)!</a:t>
            </a: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ext Box 2"/>
          <p:cNvSpPr txBox="1">
            <a:spLocks noChangeArrowheads="1"/>
          </p:cNvSpPr>
          <p:nvPr/>
        </p:nvSpPr>
        <p:spPr bwMode="auto">
          <a:xfrm>
            <a:off x="611188" y="788988"/>
            <a:ext cx="76962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fr-FR" sz="2800" b="1" dirty="0">
                <a:latin typeface="Times New Roman" pitchFamily="18" charset="0"/>
              </a:rPr>
              <a:t>ВИТАМИН </a:t>
            </a:r>
            <a:r>
              <a:rPr lang="fr-FR" sz="3200" b="1" dirty="0">
                <a:latin typeface="Times New Roman" pitchFamily="18" charset="0"/>
              </a:rPr>
              <a:t>Д</a:t>
            </a:r>
            <a:r>
              <a:rPr lang="fr-FR" sz="2800" b="1" dirty="0">
                <a:latin typeface="Times New Roman" pitchFamily="18" charset="0"/>
              </a:rPr>
              <a:t> (</a:t>
            </a:r>
            <a:r>
              <a:rPr lang="fr-FR" sz="2800" b="1" i="1" dirty="0">
                <a:latin typeface="Times New Roman" pitchFamily="18" charset="0"/>
              </a:rPr>
              <a:t>КАЛЦИФЕРОЛ</a:t>
            </a:r>
            <a:r>
              <a:rPr lang="fr-FR" sz="2800" b="1" dirty="0">
                <a:latin typeface="Times New Roman" pitchFamily="18" charset="0"/>
              </a:rPr>
              <a:t>) - </a:t>
            </a:r>
            <a:r>
              <a:rPr lang="fr-FR" sz="2800" b="1" i="1" dirty="0" err="1">
                <a:latin typeface="Times New Roman" pitchFamily="18" charset="0"/>
              </a:rPr>
              <a:t>Садржај</a:t>
            </a:r>
            <a:r>
              <a:rPr lang="fr-FR" sz="2800" b="1" i="1" dirty="0">
                <a:latin typeface="Times New Roman" pitchFamily="18" charset="0"/>
              </a:rPr>
              <a:t> у </a:t>
            </a:r>
            <a:r>
              <a:rPr lang="fr-FR" sz="2800" b="1" i="1" dirty="0" err="1">
                <a:latin typeface="Times New Roman" pitchFamily="18" charset="0"/>
              </a:rPr>
              <a:t>храни</a:t>
            </a:r>
            <a:r>
              <a:rPr lang="fr-FR" sz="2800" b="1" i="1" dirty="0">
                <a:latin typeface="Times New Roman" pitchFamily="18" charset="0"/>
              </a:rPr>
              <a:t> и </a:t>
            </a:r>
            <a:r>
              <a:rPr lang="fr-FR" sz="2800" b="1" i="1" dirty="0" err="1">
                <a:latin typeface="Times New Roman" pitchFamily="18" charset="0"/>
              </a:rPr>
              <a:t>препоручени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унос</a:t>
            </a:r>
            <a:endParaRPr lang="fr-FR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24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>
                <a:latin typeface="Times New Roman" pitchFamily="18" charset="0"/>
              </a:rPr>
              <a:t>ДНЕВНЕ ПОТРЕБЕ </a:t>
            </a: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 err="1">
                <a:latin typeface="Times New Roman" pitchFamily="18" charset="0"/>
              </a:rPr>
              <a:t>Препоруке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америчких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стручњака</a:t>
            </a:r>
            <a:r>
              <a:rPr lang="en-US" sz="2800" b="1" dirty="0">
                <a:latin typeface="Times New Roman" pitchFamily="18" charset="0"/>
              </a:rPr>
              <a:t> </a:t>
            </a: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lvl="2" algn="just" eaLnBrk="0" hangingPunct="0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dirty="0">
                <a:latin typeface="Times New Roman" pitchFamily="18" charset="0"/>
              </a:rPr>
              <a:t>5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 smtClean="0">
                <a:latin typeface="Times New Roman" pitchFamily="18" charset="0"/>
              </a:rPr>
              <a:t>μg</a:t>
            </a:r>
            <a:r>
              <a:rPr lang="fr-FR" sz="2800" b="1" dirty="0" smtClean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дневно</a:t>
            </a:r>
            <a:r>
              <a:rPr lang="fr-FR" sz="2800" b="1" dirty="0">
                <a:latin typeface="Times New Roman" pitchFamily="18" charset="0"/>
              </a:rPr>
              <a:t> (</a:t>
            </a:r>
            <a:r>
              <a:rPr lang="fr-FR" sz="2800" b="1" i="1" dirty="0">
                <a:latin typeface="Times New Roman" pitchFamily="18" charset="0"/>
              </a:rPr>
              <a:t>200 ИЈ</a:t>
            </a:r>
            <a:r>
              <a:rPr lang="fr-FR" sz="2800" b="1" dirty="0">
                <a:latin typeface="Times New Roman" pitchFamily="18" charset="0"/>
              </a:rPr>
              <a:t>) </a:t>
            </a:r>
            <a:r>
              <a:rPr lang="fr-FR" sz="2800" b="1" dirty="0" err="1">
                <a:latin typeface="Times New Roman" pitchFamily="18" charset="0"/>
              </a:rPr>
              <a:t>одрасли</a:t>
            </a:r>
            <a:endParaRPr lang="fr-FR" sz="2800" b="1" dirty="0">
              <a:latin typeface="Times New Roman" pitchFamily="18" charset="0"/>
            </a:endParaRPr>
          </a:p>
          <a:p>
            <a:pPr lvl="2" eaLnBrk="0" hangingPunct="0"/>
            <a:r>
              <a:rPr lang="fr-FR" sz="2800" dirty="0">
                <a:latin typeface="Symbol" pitchFamily="18" charset="2"/>
                <a:cs typeface="Times New Roman" pitchFamily="18" charset="0"/>
              </a:rPr>
              <a:t>·	</a:t>
            </a:r>
            <a:endParaRPr lang="en-US" sz="3200" b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ext Box 2"/>
          <p:cNvSpPr txBox="1">
            <a:spLocks noChangeArrowheads="1"/>
          </p:cNvSpPr>
          <p:nvPr/>
        </p:nvSpPr>
        <p:spPr bwMode="auto">
          <a:xfrm>
            <a:off x="755650" y="981075"/>
            <a:ext cx="76962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fr-FR" sz="2800" b="1" dirty="0">
                <a:latin typeface="Times New Roman" pitchFamily="18" charset="0"/>
              </a:rPr>
              <a:t>ВИТАМИН </a:t>
            </a:r>
            <a:r>
              <a:rPr lang="fr-FR" sz="3200" b="1" dirty="0">
                <a:latin typeface="Times New Roman" pitchFamily="18" charset="0"/>
              </a:rPr>
              <a:t>Д</a:t>
            </a:r>
            <a:r>
              <a:rPr lang="fr-FR" sz="2800" b="1" dirty="0">
                <a:latin typeface="Times New Roman" pitchFamily="18" charset="0"/>
              </a:rPr>
              <a:t> (</a:t>
            </a:r>
            <a:r>
              <a:rPr lang="fr-FR" sz="2800" b="1" i="1" dirty="0">
                <a:latin typeface="Times New Roman" pitchFamily="18" charset="0"/>
              </a:rPr>
              <a:t>КАЛЦИФЕРОЛ</a:t>
            </a:r>
            <a:r>
              <a:rPr lang="fr-FR" sz="2800" b="1" dirty="0">
                <a:latin typeface="Times New Roman" pitchFamily="18" charset="0"/>
              </a:rPr>
              <a:t>) И ЗДРАВЉЕ</a:t>
            </a:r>
          </a:p>
          <a:p>
            <a:pPr algn="just" eaLnBrk="0" hangingPunct="0"/>
            <a:endParaRPr lang="fr-FR" sz="2800" b="1" i="1" dirty="0">
              <a:latin typeface="Times New Roman" pitchFamily="18" charset="0"/>
            </a:endParaRPr>
          </a:p>
          <a:p>
            <a:pPr algn="just" eaLnBrk="0" hangingPunct="0"/>
            <a:endParaRPr lang="fr-FR" sz="2800" b="1" i="1" dirty="0">
              <a:latin typeface="Times New Roman" pitchFamily="18" charset="0"/>
            </a:endParaRPr>
          </a:p>
          <a:p>
            <a:pPr algn="just" eaLnBrk="0" hangingPunct="0"/>
            <a:r>
              <a:rPr lang="fr-FR" sz="2800" b="1" i="1" dirty="0" err="1">
                <a:latin typeface="Times New Roman" pitchFamily="18" charset="0"/>
              </a:rPr>
              <a:t>Дефицит</a:t>
            </a:r>
            <a:endParaRPr lang="fr-FR" sz="2800" b="1" i="1" dirty="0">
              <a:latin typeface="Times New Roman" pitchFamily="18" charset="0"/>
            </a:endParaRPr>
          </a:p>
          <a:p>
            <a:pPr algn="just" eaLnBrk="0" hangingPunct="0"/>
            <a:endParaRPr lang="fr-FR" sz="2800" b="1" dirty="0">
              <a:latin typeface="Times New Roman" pitchFamily="18" charset="0"/>
            </a:endParaRPr>
          </a:p>
          <a:p>
            <a:pPr algn="just" eaLnBrk="0" hangingPunct="0"/>
            <a:r>
              <a:rPr lang="fr-FR" sz="2800" b="1" dirty="0" err="1">
                <a:latin typeface="Times New Roman" pitchFamily="18" charset="0"/>
              </a:rPr>
              <a:t>Најчешћи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поремећај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је</a:t>
            </a:r>
            <a:r>
              <a:rPr lang="fr-FR" sz="2800" b="1" dirty="0">
                <a:latin typeface="Times New Roman" pitchFamily="18" charset="0"/>
              </a:rPr>
              <a:t>: </a:t>
            </a:r>
            <a:r>
              <a:rPr lang="fr-FR" sz="2800" b="1" dirty="0" err="1">
                <a:latin typeface="Times New Roman" pitchFamily="18" charset="0"/>
              </a:rPr>
              <a:t>рахитис</a:t>
            </a:r>
            <a:r>
              <a:rPr lang="fr-FR" sz="2800" b="1" dirty="0">
                <a:latin typeface="Times New Roman" pitchFamily="18" charset="0"/>
              </a:rPr>
              <a:t> (</a:t>
            </a:r>
            <a:r>
              <a:rPr lang="fr-FR" sz="2800" b="1" i="1" dirty="0" err="1">
                <a:latin typeface="Times New Roman" pitchFamily="18" charset="0"/>
              </a:rPr>
              <a:t>код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деце</a:t>
            </a:r>
            <a:r>
              <a:rPr lang="fr-FR" sz="2800" b="1" dirty="0">
                <a:latin typeface="Times New Roman" pitchFamily="18" charset="0"/>
              </a:rPr>
              <a:t>) и </a:t>
            </a:r>
            <a:r>
              <a:rPr lang="fr-FR" sz="2800" b="1" dirty="0" err="1">
                <a:latin typeface="Times New Roman" pitchFamily="18" charset="0"/>
              </a:rPr>
              <a:t>остеомалација</a:t>
            </a:r>
            <a:r>
              <a:rPr lang="fr-FR" sz="2800" b="1" dirty="0">
                <a:latin typeface="Times New Roman" pitchFamily="18" charset="0"/>
              </a:rPr>
              <a:t> (</a:t>
            </a:r>
            <a:r>
              <a:rPr lang="fr-FR" sz="2800" b="1" i="1" dirty="0" err="1">
                <a:latin typeface="Times New Roman" pitchFamily="18" charset="0"/>
              </a:rPr>
              <a:t>код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одраслих</a:t>
            </a:r>
            <a:r>
              <a:rPr lang="fr-FR" sz="2800" b="1" dirty="0">
                <a:latin typeface="Times New Roman" pitchFamily="18" charset="0"/>
              </a:rPr>
              <a:t>).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Text Box 2"/>
          <p:cNvSpPr txBox="1">
            <a:spLocks noChangeArrowheads="1"/>
          </p:cNvSpPr>
          <p:nvPr/>
        </p:nvSpPr>
        <p:spPr bwMode="auto">
          <a:xfrm>
            <a:off x="611188" y="1125538"/>
            <a:ext cx="76962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3200" b="1" dirty="0">
                <a:latin typeface="Times New Roman" pitchFamily="18" charset="0"/>
              </a:rPr>
              <a:t>Е</a:t>
            </a:r>
            <a:r>
              <a:rPr lang="en-US" sz="2800" b="1" dirty="0">
                <a:latin typeface="Times New Roman" pitchFamily="18" charset="0"/>
              </a:rPr>
              <a:t> (ТОКОФЕРОЛ) - </a:t>
            </a:r>
            <a:r>
              <a:rPr lang="en-US" sz="2800" b="1" i="1" dirty="0" err="1">
                <a:latin typeface="Times New Roman" pitchFamily="18" charset="0"/>
              </a:rPr>
              <a:t>улога</a:t>
            </a:r>
            <a:endParaRPr lang="en-US" sz="2400" b="1" i="1" dirty="0">
              <a:latin typeface="Times New Roman" pitchFamily="18" charset="0"/>
            </a:endParaRPr>
          </a:p>
          <a:p>
            <a:pPr algn="just" eaLnBrk="0" hangingPunct="0"/>
            <a:endParaRPr lang="en-US" b="1" dirty="0">
              <a:latin typeface="Times New Roman" pitchFamily="18" charset="0"/>
            </a:endParaRPr>
          </a:p>
          <a:p>
            <a:pPr algn="just" eaLnBrk="0" hangingPunct="0"/>
            <a:endParaRPr lang="en-US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 err="1">
                <a:latin typeface="Times New Roman" pitchFamily="18" charset="0"/>
              </a:rPr>
              <a:t>Битан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за</a:t>
            </a:r>
            <a:r>
              <a:rPr lang="en-US" sz="2800" b="1" dirty="0">
                <a:latin typeface="Times New Roman" pitchFamily="18" charset="0"/>
              </a:rPr>
              <a:t>: </a:t>
            </a:r>
          </a:p>
          <a:p>
            <a:pPr algn="just" eaLnBrk="0" hangingPunct="0"/>
            <a:endParaRPr lang="en-US" sz="2000" b="1" dirty="0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en-US" sz="2800" b="1" dirty="0" err="1">
                <a:latin typeface="Times New Roman" pitchFamily="18" charset="0"/>
              </a:rPr>
              <a:t>формирање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фосфолипидног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омотача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ћелијске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</a:rPr>
              <a:t>мембране</a:t>
            </a:r>
            <a:endParaRPr lang="en-US" sz="2800" b="1" dirty="0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endParaRPr lang="en-US" sz="2000" b="1" dirty="0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en-US" sz="2800" b="1" dirty="0" err="1">
                <a:latin typeface="Times New Roman" pitchFamily="18" charset="0"/>
              </a:rPr>
              <a:t>очување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интегритета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ћелијске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</a:rPr>
              <a:t>мембране</a:t>
            </a:r>
            <a:endParaRPr lang="en-US" sz="2800" b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2"/>
          <p:cNvSpPr txBox="1">
            <a:spLocks noChangeArrowheads="1"/>
          </p:cNvSpPr>
          <p:nvPr/>
        </p:nvSpPr>
        <p:spPr bwMode="auto">
          <a:xfrm>
            <a:off x="762000" y="2146300"/>
            <a:ext cx="7696200" cy="399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Е</a:t>
            </a:r>
            <a:r>
              <a:rPr lang="en-US" sz="2800" b="1">
                <a:latin typeface="Times New Roman" pitchFamily="18" charset="0"/>
              </a:rPr>
              <a:t> (ТОКОФЕРОЛ) - </a:t>
            </a:r>
            <a:r>
              <a:rPr lang="en-US" sz="2800" b="1" i="1">
                <a:latin typeface="Times New Roman" pitchFamily="18" charset="0"/>
              </a:rPr>
              <a:t>садржај у храни и препоручени унос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ГЛАВНИ ИЗВОРИ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масти и уља (</a:t>
            </a:r>
            <a:r>
              <a:rPr lang="en-US" sz="2800" b="1" i="1">
                <a:latin typeface="Times New Roman" pitchFamily="18" charset="0"/>
              </a:rPr>
              <a:t>сојино и маслиново уље</a:t>
            </a:r>
            <a:r>
              <a:rPr lang="en-US" sz="2800" b="1">
                <a:latin typeface="Times New Roman" pitchFamily="18" charset="0"/>
              </a:rPr>
              <a:t>)</a:t>
            </a:r>
          </a:p>
          <a:p>
            <a:pPr lvl="2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маргарин (</a:t>
            </a:r>
            <a:r>
              <a:rPr lang="en-US" sz="2800" b="1" i="1">
                <a:latin typeface="Times New Roman" pitchFamily="18" charset="0"/>
              </a:rPr>
              <a:t>обогаћен</a:t>
            </a:r>
            <a:r>
              <a:rPr lang="en-US" sz="2800" b="1">
                <a:latin typeface="Times New Roman" pitchFamily="18" charset="0"/>
              </a:rPr>
              <a:t>)</a:t>
            </a:r>
            <a:endParaRPr lang="en-US" sz="3200" b="1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Text Box 2"/>
          <p:cNvSpPr txBox="1">
            <a:spLocks noChangeArrowheads="1"/>
          </p:cNvSpPr>
          <p:nvPr/>
        </p:nvSpPr>
        <p:spPr bwMode="auto">
          <a:xfrm>
            <a:off x="755650" y="1052513"/>
            <a:ext cx="7696200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3200" b="1" dirty="0">
                <a:latin typeface="Times New Roman" pitchFamily="18" charset="0"/>
              </a:rPr>
              <a:t>Е</a:t>
            </a:r>
            <a:r>
              <a:rPr lang="en-US" sz="2800" b="1" dirty="0">
                <a:latin typeface="Times New Roman" pitchFamily="18" charset="0"/>
              </a:rPr>
              <a:t> (ТОКОФЕРОЛ) - </a:t>
            </a:r>
            <a:r>
              <a:rPr lang="en-US" sz="2800" b="1" i="1" dirty="0" err="1">
                <a:latin typeface="Times New Roman" pitchFamily="18" charset="0"/>
              </a:rPr>
              <a:t>садржај</a:t>
            </a:r>
            <a:r>
              <a:rPr lang="en-US" sz="2800" b="1" i="1" dirty="0">
                <a:latin typeface="Times New Roman" pitchFamily="18" charset="0"/>
              </a:rPr>
              <a:t> у </a:t>
            </a:r>
            <a:r>
              <a:rPr lang="en-US" sz="2800" b="1" i="1" dirty="0" err="1">
                <a:latin typeface="Times New Roman" pitchFamily="18" charset="0"/>
              </a:rPr>
              <a:t>храни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препоручени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унос</a:t>
            </a:r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16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>
                <a:latin typeface="Times New Roman" pitchFamily="18" charset="0"/>
              </a:rPr>
              <a:t>ДНЕВНЕ ПОТРЕБЕ </a:t>
            </a:r>
          </a:p>
          <a:p>
            <a:pPr algn="just" eaLnBrk="0" hangingPunct="0"/>
            <a:endParaRPr lang="en-US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 err="1">
                <a:latin typeface="Times New Roman" pitchFamily="18" charset="0"/>
              </a:rPr>
              <a:t>Препоруке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америчких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стручњака</a:t>
            </a:r>
            <a:r>
              <a:rPr lang="en-US" sz="2800" b="1" dirty="0">
                <a:latin typeface="Times New Roman" pitchFamily="18" charset="0"/>
              </a:rPr>
              <a:t> </a:t>
            </a:r>
          </a:p>
          <a:p>
            <a:pPr algn="just" eaLnBrk="0" hangingPunct="0"/>
            <a:endParaRPr lang="en-US" sz="2000" b="1" dirty="0">
              <a:latin typeface="Times New Roman" pitchFamily="18" charset="0"/>
            </a:endParaRPr>
          </a:p>
          <a:p>
            <a:pPr lvl="2" algn="just" eaLnBrk="0" hangingPunct="0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dirty="0" smtClean="0">
                <a:latin typeface="Times New Roman" pitchFamily="18" charset="0"/>
              </a:rPr>
              <a:t>8 mg </a:t>
            </a:r>
            <a:r>
              <a:rPr lang="en-US" sz="2800" b="1" dirty="0">
                <a:latin typeface="Times New Roman" pitchFamily="18" charset="0"/>
              </a:rPr>
              <a:t>ά ТЕ </a:t>
            </a:r>
            <a:r>
              <a:rPr lang="en-US" sz="2800" b="1" dirty="0" err="1">
                <a:latin typeface="Times New Roman" pitchFamily="18" charset="0"/>
              </a:rPr>
              <a:t>жене</a:t>
            </a:r>
            <a:endParaRPr lang="en-US" sz="2800" b="1" dirty="0">
              <a:latin typeface="Times New Roman" pitchFamily="18" charset="0"/>
            </a:endParaRPr>
          </a:p>
          <a:p>
            <a:pPr lvl="2" eaLnBrk="0" hangingPunct="0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dirty="0">
                <a:latin typeface="Times New Roman" pitchFamily="18" charset="0"/>
              </a:rPr>
              <a:t>10 </a:t>
            </a:r>
            <a:r>
              <a:rPr lang="en-US" sz="2800" b="1" dirty="0" smtClean="0">
                <a:latin typeface="Times New Roman" pitchFamily="18" charset="0"/>
              </a:rPr>
              <a:t>mg </a:t>
            </a:r>
            <a:r>
              <a:rPr lang="en-US" sz="2800" b="1" dirty="0">
                <a:latin typeface="Times New Roman" pitchFamily="18" charset="0"/>
              </a:rPr>
              <a:t>ά ТЕ </a:t>
            </a:r>
            <a:r>
              <a:rPr lang="en-US" sz="2800" b="1" dirty="0" err="1">
                <a:latin typeface="Times New Roman" pitchFamily="18" charset="0"/>
              </a:rPr>
              <a:t>мушкарци</a:t>
            </a:r>
            <a:endParaRPr lang="en-US" sz="2800" b="1" dirty="0">
              <a:latin typeface="Times New Roman" pitchFamily="18" charset="0"/>
            </a:endParaRPr>
          </a:p>
          <a:p>
            <a:pPr lvl="2" eaLnBrk="0" hangingPunct="0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endParaRPr lang="en-US" sz="2800" b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ext Box 2"/>
          <p:cNvSpPr txBox="1">
            <a:spLocks noChangeArrowheads="1"/>
          </p:cNvSpPr>
          <p:nvPr/>
        </p:nvSpPr>
        <p:spPr bwMode="auto">
          <a:xfrm>
            <a:off x="762000" y="1828800"/>
            <a:ext cx="7696200" cy="399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Е</a:t>
            </a:r>
            <a:r>
              <a:rPr lang="en-US" sz="2800" b="1">
                <a:latin typeface="Times New Roman" pitchFamily="18" charset="0"/>
              </a:rPr>
              <a:t> (ТОКОФЕРОЛ) И ЗДРАВЉЕ</a:t>
            </a:r>
          </a:p>
          <a:p>
            <a:pPr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fr-FR" sz="2800" b="1" i="1">
                <a:latin typeface="Times New Roman" pitchFamily="18" charset="0"/>
              </a:rPr>
              <a:t>Дефицит</a:t>
            </a:r>
          </a:p>
          <a:p>
            <a:pPr algn="just" eaLnBrk="0" hangingPunct="0"/>
            <a:endParaRPr lang="fr-FR" sz="2800" b="1">
              <a:latin typeface="Times New Roman" pitchFamily="18" charset="0"/>
            </a:endParaRPr>
          </a:p>
          <a:p>
            <a:pPr algn="just" eaLnBrk="0" hangingPunct="0"/>
            <a:r>
              <a:rPr lang="fr-FR" sz="2800" b="1">
                <a:latin typeface="Times New Roman" pitchFamily="18" charset="0"/>
              </a:rPr>
              <a:t>Недостатак витамина Е веома редак. </a:t>
            </a:r>
          </a:p>
          <a:p>
            <a:pPr algn="just" eaLnBrk="0" hangingPunct="0"/>
            <a:endParaRPr lang="fr-FR" sz="2800" b="1">
              <a:latin typeface="Times New Roman" pitchFamily="18" charset="0"/>
            </a:endParaRPr>
          </a:p>
          <a:p>
            <a:pPr algn="just" eaLnBrk="0" hangingPunct="0"/>
            <a:r>
              <a:rPr lang="fr-FR" sz="2800" b="1">
                <a:latin typeface="Times New Roman" pitchFamily="18" charset="0"/>
              </a:rPr>
              <a:t>Описан код превремено рођене деце, особа које су дуго на исхрани с мало масти и поремећајем апсорпције масти.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ext Box 2"/>
          <p:cNvSpPr txBox="1">
            <a:spLocks noChangeArrowheads="1"/>
          </p:cNvSpPr>
          <p:nvPr/>
        </p:nvSpPr>
        <p:spPr bwMode="auto">
          <a:xfrm>
            <a:off x="762000" y="1524000"/>
            <a:ext cx="76962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К</a:t>
            </a:r>
            <a:r>
              <a:rPr lang="en-US" sz="2800" b="1">
                <a:latin typeface="Times New Roman" pitchFamily="18" charset="0"/>
              </a:rPr>
              <a:t>  - </a:t>
            </a:r>
            <a:r>
              <a:rPr lang="en-US" sz="2800" b="1" i="1">
                <a:latin typeface="Times New Roman" pitchFamily="18" charset="0"/>
              </a:rPr>
              <a:t>значај</a:t>
            </a:r>
          </a:p>
          <a:p>
            <a:pPr eaLnBrk="0" hangingPunct="0"/>
            <a:endParaRPr lang="en-US" sz="2400" b="1" i="1">
              <a:latin typeface="Times New Roman" pitchFamily="18" charset="0"/>
            </a:endParaRPr>
          </a:p>
          <a:p>
            <a:pPr algn="just" eaLnBrk="0" hangingPunct="0"/>
            <a:endParaRPr lang="en-US" sz="2400" b="1" i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Представља групу једињења (вероватно 8) од које су: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липосолубилни К</a:t>
            </a:r>
            <a:r>
              <a:rPr lang="en-US" sz="2800" b="1" baseline="-25000">
                <a:latin typeface="Times New Roman" pitchFamily="18" charset="0"/>
              </a:rPr>
              <a:t>1</a:t>
            </a:r>
            <a:r>
              <a:rPr lang="en-US" sz="2800" b="1">
                <a:latin typeface="Times New Roman" pitchFamily="18" charset="0"/>
              </a:rPr>
              <a:t> (</a:t>
            </a:r>
            <a:r>
              <a:rPr lang="en-US" sz="2800" b="1" i="1">
                <a:latin typeface="Times New Roman" pitchFamily="18" charset="0"/>
              </a:rPr>
              <a:t>филокинон</a:t>
            </a:r>
            <a:r>
              <a:rPr lang="en-US" sz="2800" b="1">
                <a:latin typeface="Times New Roman" pitchFamily="18" charset="0"/>
              </a:rPr>
              <a:t>) и К</a:t>
            </a:r>
            <a:r>
              <a:rPr lang="en-US" sz="2800" b="1" baseline="-25000">
                <a:latin typeface="Times New Roman" pitchFamily="18" charset="0"/>
              </a:rPr>
              <a:t>2</a:t>
            </a:r>
            <a:r>
              <a:rPr lang="en-US" sz="2800" b="1">
                <a:latin typeface="Times New Roman" pitchFamily="18" charset="0"/>
              </a:rPr>
              <a:t> (</a:t>
            </a:r>
            <a:r>
              <a:rPr lang="en-US" sz="2800" b="1" i="1">
                <a:latin typeface="Times New Roman" pitchFamily="18" charset="0"/>
              </a:rPr>
              <a:t>менакинон</a:t>
            </a:r>
            <a:r>
              <a:rPr lang="en-US" sz="2800" b="1">
                <a:latin typeface="Times New Roman" pitchFamily="18" charset="0"/>
              </a:rPr>
              <a:t>) </a:t>
            </a:r>
          </a:p>
          <a:p>
            <a:pPr lvl="1" algn="just"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хидросолубилан К</a:t>
            </a:r>
            <a:r>
              <a:rPr lang="en-US" sz="2800" b="1" baseline="-25000">
                <a:latin typeface="Times New Roman" pitchFamily="18" charset="0"/>
              </a:rPr>
              <a:t>3</a:t>
            </a:r>
            <a:r>
              <a:rPr lang="en-US" sz="2800" b="1">
                <a:latin typeface="Times New Roman" pitchFamily="18" charset="0"/>
              </a:rPr>
              <a:t> (</a:t>
            </a:r>
            <a:r>
              <a:rPr lang="en-US" sz="2800" b="1" i="1">
                <a:latin typeface="Times New Roman" pitchFamily="18" charset="0"/>
              </a:rPr>
              <a:t>менадион</a:t>
            </a:r>
            <a:r>
              <a:rPr lang="en-US" sz="2800" b="1">
                <a:latin typeface="Times New Roman" pitchFamily="18" charset="0"/>
              </a:rPr>
              <a:t>)  </a:t>
            </a:r>
          </a:p>
          <a:p>
            <a:pPr eaLnBrk="0" hangingPunct="0"/>
            <a:endParaRPr lang="en-US" sz="2800" b="1" i="1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ext Box 2"/>
          <p:cNvSpPr txBox="1">
            <a:spLocks noChangeArrowheads="1"/>
          </p:cNvSpPr>
          <p:nvPr/>
        </p:nvSpPr>
        <p:spPr bwMode="auto">
          <a:xfrm>
            <a:off x="971600" y="1459107"/>
            <a:ext cx="6858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fr-FR" sz="3200" b="1" dirty="0" err="1">
                <a:latin typeface="Times New Roman" pitchFamily="18" charset="0"/>
              </a:rPr>
              <a:t>Витамини</a:t>
            </a:r>
            <a:r>
              <a:rPr lang="fr-FR" sz="3200" b="1" dirty="0">
                <a:latin typeface="Times New Roman" pitchFamily="18" charset="0"/>
              </a:rPr>
              <a:t> </a:t>
            </a:r>
            <a:endParaRPr lang="sr-Latn-RS" sz="3200" b="1" dirty="0" smtClean="0">
              <a:latin typeface="Times New Roman" pitchFamily="18" charset="0"/>
            </a:endParaRPr>
          </a:p>
          <a:p>
            <a:pPr algn="just" eaLnBrk="0" hangingPunct="0"/>
            <a:endParaRPr lang="sr-Latn-RS" sz="3200" b="1" dirty="0">
              <a:latin typeface="Times New Roman" pitchFamily="18" charset="0"/>
            </a:endParaRPr>
          </a:p>
          <a:p>
            <a:pPr algn="just" eaLnBrk="0" hangingPunct="0"/>
            <a:r>
              <a:rPr lang="fr-FR" sz="3200" b="1" dirty="0" err="1" smtClean="0">
                <a:latin typeface="Times New Roman" pitchFamily="18" charset="0"/>
              </a:rPr>
              <a:t>Витамини</a:t>
            </a:r>
            <a:r>
              <a:rPr lang="fr-FR" sz="3200" b="1" dirty="0" smtClean="0">
                <a:latin typeface="Times New Roman" pitchFamily="18" charset="0"/>
              </a:rPr>
              <a:t> </a:t>
            </a:r>
            <a:r>
              <a:rPr lang="fr-FR" sz="3200" b="1" dirty="0" err="1">
                <a:latin typeface="Times New Roman" pitchFamily="18" charset="0"/>
              </a:rPr>
              <a:t>су</a:t>
            </a:r>
            <a:r>
              <a:rPr lang="fr-FR" sz="3200" b="1" dirty="0">
                <a:latin typeface="Times New Roman" pitchFamily="18" charset="0"/>
              </a:rPr>
              <a:t> </a:t>
            </a:r>
            <a:r>
              <a:rPr lang="fr-FR" sz="3200" b="1" dirty="0" err="1">
                <a:latin typeface="Times New Roman" pitchFamily="18" charset="0"/>
              </a:rPr>
              <a:t>органска</a:t>
            </a:r>
            <a:r>
              <a:rPr lang="fr-FR" sz="3200" b="1" dirty="0">
                <a:latin typeface="Times New Roman" pitchFamily="18" charset="0"/>
              </a:rPr>
              <a:t> </a:t>
            </a:r>
            <a:r>
              <a:rPr lang="fr-FR" sz="3200" b="1" dirty="0" err="1">
                <a:latin typeface="Times New Roman" pitchFamily="18" charset="0"/>
              </a:rPr>
              <a:t>једињења</a:t>
            </a:r>
            <a:r>
              <a:rPr lang="fr-FR" sz="3200" b="1" dirty="0">
                <a:latin typeface="Times New Roman" pitchFamily="18" charset="0"/>
              </a:rPr>
              <a:t> </a:t>
            </a:r>
            <a:r>
              <a:rPr lang="fr-FR" sz="3200" b="1" dirty="0" err="1">
                <a:latin typeface="Times New Roman" pitchFamily="18" charset="0"/>
              </a:rPr>
              <a:t>која</a:t>
            </a:r>
            <a:r>
              <a:rPr lang="fr-FR" sz="3200" b="1" dirty="0">
                <a:latin typeface="Times New Roman" pitchFamily="18" charset="0"/>
              </a:rPr>
              <a:t> </a:t>
            </a:r>
            <a:r>
              <a:rPr lang="fr-FR" sz="3200" b="1" dirty="0" err="1">
                <a:latin typeface="Times New Roman" pitchFamily="18" charset="0"/>
              </a:rPr>
              <a:t>се</a:t>
            </a:r>
            <a:r>
              <a:rPr lang="fr-FR" sz="3200" b="1" dirty="0">
                <a:latin typeface="Times New Roman" pitchFamily="18" charset="0"/>
              </a:rPr>
              <a:t> </a:t>
            </a:r>
            <a:r>
              <a:rPr lang="fr-FR" sz="3200" b="1" dirty="0" err="1">
                <a:latin typeface="Times New Roman" pitchFamily="18" charset="0"/>
              </a:rPr>
              <a:t>не</a:t>
            </a:r>
            <a:r>
              <a:rPr lang="fr-FR" sz="3200" b="1" dirty="0">
                <a:latin typeface="Times New Roman" pitchFamily="18" charset="0"/>
              </a:rPr>
              <a:t> </a:t>
            </a:r>
            <a:r>
              <a:rPr lang="fr-FR" sz="3200" b="1" dirty="0" err="1">
                <a:latin typeface="Times New Roman" pitchFamily="18" charset="0"/>
              </a:rPr>
              <a:t>стварају</a:t>
            </a:r>
            <a:r>
              <a:rPr lang="fr-FR" sz="3200" b="1" dirty="0">
                <a:latin typeface="Times New Roman" pitchFamily="18" charset="0"/>
              </a:rPr>
              <a:t> у </a:t>
            </a:r>
            <a:r>
              <a:rPr lang="fr-FR" sz="3200" b="1" dirty="0" err="1">
                <a:latin typeface="Times New Roman" pitchFamily="18" charset="0"/>
              </a:rPr>
              <a:t>организму</a:t>
            </a:r>
            <a:r>
              <a:rPr lang="fr-FR" sz="3200" b="1" dirty="0">
                <a:latin typeface="Times New Roman" pitchFamily="18" charset="0"/>
              </a:rPr>
              <a:t>, </a:t>
            </a:r>
            <a:r>
              <a:rPr lang="fr-FR" sz="3200" b="1" dirty="0" err="1">
                <a:latin typeface="Times New Roman" pitchFamily="18" charset="0"/>
              </a:rPr>
              <a:t>већ</a:t>
            </a:r>
            <a:r>
              <a:rPr lang="fr-FR" sz="3200" b="1" dirty="0">
                <a:latin typeface="Times New Roman" pitchFamily="18" charset="0"/>
              </a:rPr>
              <a:t> </a:t>
            </a:r>
            <a:r>
              <a:rPr lang="fr-FR" sz="3200" b="1" dirty="0" err="1">
                <a:latin typeface="Times New Roman" pitchFamily="18" charset="0"/>
              </a:rPr>
              <a:t>се</a:t>
            </a:r>
            <a:r>
              <a:rPr lang="fr-FR" sz="3200" b="1" dirty="0">
                <a:latin typeface="Times New Roman" pitchFamily="18" charset="0"/>
              </a:rPr>
              <a:t> </a:t>
            </a:r>
            <a:r>
              <a:rPr lang="fr-FR" sz="3200" b="1" dirty="0" err="1">
                <a:latin typeface="Times New Roman" pitchFamily="18" charset="0"/>
              </a:rPr>
              <a:t>морају</a:t>
            </a:r>
            <a:r>
              <a:rPr lang="fr-FR" sz="3200" b="1" dirty="0">
                <a:latin typeface="Times New Roman" pitchFamily="18" charset="0"/>
              </a:rPr>
              <a:t> </a:t>
            </a:r>
            <a:r>
              <a:rPr lang="fr-FR" sz="3200" b="1" dirty="0" err="1">
                <a:latin typeface="Times New Roman" pitchFamily="18" charset="0"/>
              </a:rPr>
              <a:t>уносити</a:t>
            </a:r>
            <a:r>
              <a:rPr lang="fr-FR" sz="3200" b="1" dirty="0">
                <a:latin typeface="Times New Roman" pitchFamily="18" charset="0"/>
              </a:rPr>
              <a:t> </a:t>
            </a:r>
            <a:r>
              <a:rPr lang="fr-FR" sz="3200" b="1" dirty="0" err="1">
                <a:latin typeface="Times New Roman" pitchFamily="18" charset="0"/>
              </a:rPr>
              <a:t>храном</a:t>
            </a:r>
            <a:r>
              <a:rPr lang="fr-FR" sz="3200" b="1" dirty="0">
                <a:latin typeface="Times New Roman" pitchFamily="18" charset="0"/>
              </a:rPr>
              <a:t>.</a:t>
            </a:r>
          </a:p>
          <a:p>
            <a:pPr eaLnBrk="0" hangingPunct="0">
              <a:spcBef>
                <a:spcPct val="50000"/>
              </a:spcBef>
            </a:pP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ext Box 2"/>
          <p:cNvSpPr txBox="1">
            <a:spLocks noChangeArrowheads="1"/>
          </p:cNvSpPr>
          <p:nvPr/>
        </p:nvSpPr>
        <p:spPr bwMode="auto">
          <a:xfrm>
            <a:off x="752755" y="1052736"/>
            <a:ext cx="76962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3200" b="1" dirty="0">
                <a:latin typeface="Times New Roman" pitchFamily="18" charset="0"/>
              </a:rPr>
              <a:t>К</a:t>
            </a:r>
            <a:r>
              <a:rPr lang="en-US" sz="2800" b="1" dirty="0">
                <a:latin typeface="Times New Roman" pitchFamily="18" charset="0"/>
              </a:rPr>
              <a:t>  - </a:t>
            </a:r>
            <a:r>
              <a:rPr lang="en-US" sz="2800" b="1" i="1" dirty="0" err="1">
                <a:latin typeface="Times New Roman" pitchFamily="18" charset="0"/>
              </a:rPr>
              <a:t>улога</a:t>
            </a:r>
            <a:endParaRPr lang="en-US" sz="2800" b="1" i="1" dirty="0">
              <a:latin typeface="Times New Roman" pitchFamily="18" charset="0"/>
            </a:endParaRPr>
          </a:p>
          <a:p>
            <a:pPr eaLnBrk="0" hangingPunct="0"/>
            <a:endParaRPr lang="en-US" sz="2400" b="1" i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 err="1">
                <a:latin typeface="Times New Roman" pitchFamily="18" charset="0"/>
              </a:rPr>
              <a:t>Главна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улога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витамина</a:t>
            </a:r>
            <a:r>
              <a:rPr lang="en-US" sz="2800" b="1" dirty="0">
                <a:latin typeface="Times New Roman" pitchFamily="18" charset="0"/>
              </a:rPr>
              <a:t> К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синтези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фактора</a:t>
            </a:r>
            <a:r>
              <a:rPr lang="en-US" sz="2800" b="1" dirty="0">
                <a:latin typeface="Times New Roman" pitchFamily="18" charset="0"/>
              </a:rPr>
              <a:t>  </a:t>
            </a:r>
            <a:r>
              <a:rPr lang="en-US" sz="2800" b="1" dirty="0" err="1">
                <a:latin typeface="Times New Roman" pitchFamily="18" charset="0"/>
              </a:rPr>
              <a:t>коагулације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то</a:t>
            </a:r>
            <a:r>
              <a:rPr lang="en-US" sz="2800" b="1" dirty="0">
                <a:latin typeface="Times New Roman" pitchFamily="18" charset="0"/>
              </a:rPr>
              <a:t>: </a:t>
            </a:r>
            <a:r>
              <a:rPr lang="sr-Cyrl-RS" sz="2800" b="1" dirty="0" smtClean="0">
                <a:latin typeface="Times New Roman" pitchFamily="18" charset="0"/>
              </a:rPr>
              <a:t>протромбина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</a:rPr>
              <a:t>(</a:t>
            </a:r>
            <a:r>
              <a:rPr lang="en-US" sz="2800" b="1" i="1" dirty="0" err="1">
                <a:latin typeface="Times New Roman" pitchFamily="18" charset="0"/>
              </a:rPr>
              <a:t>faktor</a:t>
            </a:r>
            <a:r>
              <a:rPr lang="en-US" sz="2800" b="1" i="1" dirty="0">
                <a:latin typeface="Times New Roman" pitchFamily="18" charset="0"/>
              </a:rPr>
              <a:t> II</a:t>
            </a:r>
            <a:r>
              <a:rPr lang="en-US" sz="2800" b="1" dirty="0">
                <a:latin typeface="Times New Roman" pitchFamily="18" charset="0"/>
              </a:rPr>
              <a:t>), </a:t>
            </a:r>
            <a:r>
              <a:rPr lang="sr-Cyrl-RS" sz="2800" b="1" dirty="0" smtClean="0">
                <a:latin typeface="Times New Roman" pitchFamily="18" charset="0"/>
              </a:rPr>
              <a:t>проконвертина</a:t>
            </a:r>
            <a:r>
              <a:rPr lang="en-US" sz="2800" b="1" dirty="0" smtClean="0">
                <a:latin typeface="Times New Roman" pitchFamily="18" charset="0"/>
              </a:rPr>
              <a:t>, </a:t>
            </a:r>
            <a:r>
              <a:rPr lang="sr-Cyrl-RS" sz="2800" b="1" dirty="0" smtClean="0">
                <a:latin typeface="Times New Roman" pitchFamily="18" charset="0"/>
              </a:rPr>
              <a:t>компоненти фактора </a:t>
            </a:r>
            <a:r>
              <a:rPr lang="en-US" sz="2800" b="1" dirty="0" smtClean="0">
                <a:latin typeface="Times New Roman" pitchFamily="18" charset="0"/>
              </a:rPr>
              <a:t>IX </a:t>
            </a:r>
            <a:r>
              <a:rPr lang="en-US" sz="2800" b="1" dirty="0" err="1">
                <a:latin typeface="Times New Roman" pitchFamily="18" charset="0"/>
              </a:rPr>
              <a:t>i</a:t>
            </a:r>
            <a:r>
              <a:rPr lang="en-US" sz="2800" b="1" dirty="0">
                <a:latin typeface="Times New Roman" pitchFamily="18" charset="0"/>
              </a:rPr>
              <a:t> X.</a:t>
            </a: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Text Box 2"/>
          <p:cNvSpPr txBox="1">
            <a:spLocks noChangeArrowheads="1"/>
          </p:cNvSpPr>
          <p:nvPr/>
        </p:nvSpPr>
        <p:spPr bwMode="auto">
          <a:xfrm>
            <a:off x="468313" y="1844675"/>
            <a:ext cx="76962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latin typeface="Times New Roman" pitchFamily="18" charset="0"/>
              </a:rPr>
              <a:t>ВИТАМИН К  - </a:t>
            </a:r>
            <a:r>
              <a:rPr lang="en-US" sz="2000" b="1" i="1">
                <a:latin typeface="Times New Roman" pitchFamily="18" charset="0"/>
              </a:rPr>
              <a:t>садржај у храни и препоручени унос</a:t>
            </a:r>
          </a:p>
          <a:p>
            <a:pPr algn="just" eaLnBrk="0" hangingPunct="0"/>
            <a:endParaRPr lang="en-US" sz="2000" b="1">
              <a:latin typeface="Times New Roman" pitchFamily="18" charset="0"/>
            </a:endParaRPr>
          </a:p>
          <a:p>
            <a:pPr algn="just" eaLnBrk="0" hangingPunct="0"/>
            <a:endParaRPr lang="en-US" sz="2000" b="1">
              <a:latin typeface="Times New Roman" pitchFamily="18" charset="0"/>
            </a:endParaRPr>
          </a:p>
          <a:p>
            <a:pPr algn="just" eaLnBrk="0" hangingPunct="0"/>
            <a:r>
              <a:rPr lang="en-US" sz="2000" b="1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en-US" sz="2000" b="1">
              <a:latin typeface="Times New Roman" pitchFamily="18" charset="0"/>
            </a:endParaRPr>
          </a:p>
          <a:p>
            <a:pPr algn="just" eaLnBrk="0" hangingPunct="0"/>
            <a:endParaRPr lang="en-US" sz="20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0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000" b="1">
                <a:latin typeface="Times New Roman" pitchFamily="18" charset="0"/>
              </a:rPr>
              <a:t>намирнице биљног порекла (</a:t>
            </a:r>
            <a:r>
              <a:rPr lang="en-US" sz="2000" b="1" i="1">
                <a:latin typeface="Times New Roman" pitchFamily="18" charset="0"/>
              </a:rPr>
              <a:t>зелено </a:t>
            </a:r>
          </a:p>
          <a:p>
            <a:pPr lvl="2" algn="just" eaLnBrk="0" hangingPunct="0"/>
            <a:r>
              <a:rPr lang="en-US" sz="2000" b="1" i="1">
                <a:latin typeface="Times New Roman" pitchFamily="18" charset="0"/>
              </a:rPr>
              <a:t>	лиснато поврће: спанаћ, сочиво, купус, </a:t>
            </a:r>
          </a:p>
          <a:p>
            <a:pPr lvl="2" algn="just" eaLnBrk="0" hangingPunct="0"/>
            <a:r>
              <a:rPr lang="en-US" sz="2000" b="1" i="1">
                <a:latin typeface="Times New Roman" pitchFamily="18" charset="0"/>
              </a:rPr>
              <a:t>	зелена салата</a:t>
            </a:r>
            <a:r>
              <a:rPr lang="en-US" sz="2000" b="1">
                <a:latin typeface="Times New Roman" pitchFamily="18" charset="0"/>
              </a:rPr>
              <a:t>)</a:t>
            </a:r>
          </a:p>
          <a:p>
            <a:pPr lvl="2" eaLnBrk="0" hangingPunct="0"/>
            <a:r>
              <a:rPr lang="en-US" sz="20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000" b="1">
                <a:latin typeface="Times New Roman" pitchFamily="18" charset="0"/>
              </a:rPr>
              <a:t>биљна уља (</a:t>
            </a:r>
            <a:r>
              <a:rPr lang="en-US" sz="2000" b="1" i="1">
                <a:latin typeface="Times New Roman" pitchFamily="18" charset="0"/>
              </a:rPr>
              <a:t>сојино уље</a:t>
            </a:r>
            <a:r>
              <a:rPr lang="en-US" sz="2000" b="1">
                <a:latin typeface="Times New Roman" pitchFamily="18" charset="0"/>
              </a:rPr>
              <a:t>)</a:t>
            </a:r>
          </a:p>
          <a:p>
            <a:pPr lvl="2" eaLnBrk="0" hangingPunct="0"/>
            <a:r>
              <a:rPr lang="en-US" sz="20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000" b="1">
                <a:latin typeface="Times New Roman" pitchFamily="18" charset="0"/>
              </a:rPr>
              <a:t>маргарин</a:t>
            </a:r>
          </a:p>
          <a:p>
            <a:pPr lvl="2" eaLnBrk="0" hangingPunct="0"/>
            <a:r>
              <a:rPr lang="en-US" sz="20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000" b="1">
                <a:latin typeface="Times New Roman" pitchFamily="18" charset="0"/>
              </a:rPr>
              <a:t>ферментисани сиреви (</a:t>
            </a:r>
            <a:r>
              <a:rPr lang="en-US" sz="2000" b="1" i="1">
                <a:latin typeface="Times New Roman" pitchFamily="18" charset="0"/>
              </a:rPr>
              <a:t>К</a:t>
            </a:r>
            <a:r>
              <a:rPr lang="en-US" sz="2000" b="1" i="1" baseline="-25000">
                <a:latin typeface="Times New Roman" pitchFamily="18" charset="0"/>
              </a:rPr>
              <a:t>2</a:t>
            </a:r>
            <a:r>
              <a:rPr lang="en-US" sz="2000" b="1">
                <a:latin typeface="Times New Roman" pitchFamily="18" charset="0"/>
              </a:rPr>
              <a:t>)</a:t>
            </a:r>
          </a:p>
          <a:p>
            <a:pPr lvl="2" eaLnBrk="0" hangingPunct="0"/>
            <a:r>
              <a:rPr lang="en-US" sz="20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000" b="1">
                <a:latin typeface="Times New Roman" pitchFamily="18" charset="0"/>
              </a:rPr>
              <a:t>мајчино млеко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Text Box 2"/>
          <p:cNvSpPr txBox="1">
            <a:spLocks noChangeArrowheads="1"/>
          </p:cNvSpPr>
          <p:nvPr/>
        </p:nvSpPr>
        <p:spPr bwMode="auto">
          <a:xfrm>
            <a:off x="684213" y="1052513"/>
            <a:ext cx="76962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3200" b="1" dirty="0">
                <a:latin typeface="Times New Roman" pitchFamily="18" charset="0"/>
              </a:rPr>
              <a:t>К</a:t>
            </a:r>
            <a:r>
              <a:rPr lang="en-US" sz="2800" b="1" dirty="0">
                <a:latin typeface="Times New Roman" pitchFamily="18" charset="0"/>
              </a:rPr>
              <a:t>  - </a:t>
            </a:r>
            <a:r>
              <a:rPr lang="en-US" sz="2800" b="1" i="1" dirty="0" err="1">
                <a:latin typeface="Times New Roman" pitchFamily="18" charset="0"/>
              </a:rPr>
              <a:t>садржај</a:t>
            </a:r>
            <a:r>
              <a:rPr lang="en-US" sz="2800" b="1" i="1" dirty="0">
                <a:latin typeface="Times New Roman" pitchFamily="18" charset="0"/>
              </a:rPr>
              <a:t> у </a:t>
            </a:r>
            <a:r>
              <a:rPr lang="en-US" sz="2800" b="1" i="1" dirty="0" err="1">
                <a:latin typeface="Times New Roman" pitchFamily="18" charset="0"/>
              </a:rPr>
              <a:t>храни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препоручени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унос</a:t>
            </a:r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24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>
                <a:latin typeface="Times New Roman" pitchFamily="18" charset="0"/>
              </a:rPr>
              <a:t>ДНЕВНЕ ПОТРЕБЕ  </a:t>
            </a: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 err="1">
                <a:latin typeface="Times New Roman" pitchFamily="18" charset="0"/>
              </a:rPr>
              <a:t>Препоруке</a:t>
            </a:r>
            <a:r>
              <a:rPr lang="en-US" sz="2800" b="1" dirty="0">
                <a:latin typeface="Times New Roman" pitchFamily="18" charset="0"/>
              </a:rPr>
              <a:t> </a:t>
            </a: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lvl="2" algn="just" eaLnBrk="0" hangingPunct="0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dirty="0">
                <a:latin typeface="Times New Roman" pitchFamily="18" charset="0"/>
              </a:rPr>
              <a:t>1 </a:t>
            </a:r>
            <a:r>
              <a:rPr lang="en-US" sz="2800" b="1" dirty="0" err="1">
                <a:latin typeface="Times New Roman" pitchFamily="18" charset="0"/>
              </a:rPr>
              <a:t>μg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кг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телесне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масе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одрасли</a:t>
            </a:r>
            <a:endParaRPr lang="en-US" sz="2800" b="1" dirty="0">
              <a:latin typeface="Times New Roman" pitchFamily="18" charset="0"/>
            </a:endParaRPr>
          </a:p>
          <a:p>
            <a:pPr lvl="2" algn="just" eaLnBrk="0" hangingPunct="0"/>
            <a:endParaRPr lang="en-US" b="1" dirty="0">
              <a:latin typeface="Times New Roman" pitchFamily="18" charset="0"/>
            </a:endParaRPr>
          </a:p>
          <a:p>
            <a:pPr lvl="2" eaLnBrk="0" hangingPunct="0"/>
            <a:endParaRPr lang="en-US" sz="2400" b="1" i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Text Box 2"/>
          <p:cNvSpPr txBox="1">
            <a:spLocks noChangeArrowheads="1"/>
          </p:cNvSpPr>
          <p:nvPr/>
        </p:nvSpPr>
        <p:spPr bwMode="auto">
          <a:xfrm>
            <a:off x="468313" y="1125538"/>
            <a:ext cx="769620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3200" b="1" dirty="0">
                <a:latin typeface="Times New Roman" pitchFamily="18" charset="0"/>
              </a:rPr>
              <a:t>К </a:t>
            </a:r>
            <a:r>
              <a:rPr lang="en-US" sz="2800" b="1" dirty="0">
                <a:latin typeface="Times New Roman" pitchFamily="18" charset="0"/>
              </a:rPr>
              <a:t>И ЗДРАВЉЕ</a:t>
            </a:r>
            <a:endParaRPr lang="en-US" sz="2000" b="1" i="1" dirty="0">
              <a:latin typeface="Times New Roman" pitchFamily="18" charset="0"/>
            </a:endParaRPr>
          </a:p>
          <a:p>
            <a:pPr eaLnBrk="0" hangingPunct="0"/>
            <a:endParaRPr lang="en-US" sz="2000" b="1" i="1" dirty="0">
              <a:latin typeface="Times New Roman" pitchFamily="18" charset="0"/>
            </a:endParaRPr>
          </a:p>
          <a:p>
            <a:pPr algn="just" eaLnBrk="0" hangingPunct="0"/>
            <a:r>
              <a:rPr lang="fr-FR" sz="2800" b="1" i="1" dirty="0" err="1">
                <a:latin typeface="Times New Roman" pitchFamily="18" charset="0"/>
              </a:rPr>
              <a:t>Дефицит</a:t>
            </a:r>
            <a:endParaRPr lang="fr-FR" sz="2800" b="1" i="1" dirty="0">
              <a:latin typeface="Times New Roman" pitchFamily="18" charset="0"/>
            </a:endParaRPr>
          </a:p>
          <a:p>
            <a:pPr algn="just" eaLnBrk="0" hangingPunct="0"/>
            <a:endParaRPr lang="fr-FR" sz="2800" b="1" dirty="0">
              <a:latin typeface="Times New Roman" pitchFamily="18" charset="0"/>
            </a:endParaRPr>
          </a:p>
          <a:p>
            <a:pPr algn="just" eaLnBrk="0" hangingPunct="0"/>
            <a:r>
              <a:rPr lang="nl-NL" sz="2800" b="1" dirty="0">
                <a:latin typeface="Times New Roman" pitchFamily="18" charset="0"/>
              </a:rPr>
              <a:t>Недостатак витамина К је веома редак код одраслих. Описан је код одраслих који су дуготрајно примали велике дозе антибиотика (</a:t>
            </a:r>
            <a:r>
              <a:rPr lang="nl-NL" sz="2800" b="1" i="1" dirty="0">
                <a:latin typeface="Times New Roman" pitchFamily="18" charset="0"/>
              </a:rPr>
              <a:t>уништена цревна флора битна за синтезу К</a:t>
            </a:r>
            <a:r>
              <a:rPr lang="nl-NL" sz="2800" b="1" i="1" baseline="-25000" dirty="0">
                <a:latin typeface="Times New Roman" pitchFamily="18" charset="0"/>
              </a:rPr>
              <a:t>3</a:t>
            </a:r>
            <a:r>
              <a:rPr lang="nl-NL" sz="2800" b="1" dirty="0">
                <a:latin typeface="Times New Roman" pitchFamily="18" charset="0"/>
              </a:rPr>
              <a:t>).</a:t>
            </a:r>
          </a:p>
          <a:p>
            <a:pPr algn="just" eaLnBrk="0" hangingPunct="0"/>
            <a:endParaRPr lang="nl-NL" sz="2800" b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Text Box 2"/>
          <p:cNvSpPr txBox="1">
            <a:spLocks noChangeArrowheads="1"/>
          </p:cNvSpPr>
          <p:nvPr/>
        </p:nvSpPr>
        <p:spPr bwMode="auto">
          <a:xfrm>
            <a:off x="684213" y="1700213"/>
            <a:ext cx="7696200" cy="484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Ц (</a:t>
            </a:r>
            <a:r>
              <a:rPr lang="en-US" sz="2800" b="1" i="1">
                <a:latin typeface="Times New Roman" pitchFamily="18" charset="0"/>
              </a:rPr>
              <a:t>АСКОРБИНСКА КИСЕЛИНА</a:t>
            </a:r>
            <a:r>
              <a:rPr lang="en-US" sz="2800" b="1">
                <a:latin typeface="Times New Roman" pitchFamily="18" charset="0"/>
              </a:rPr>
              <a:t>) - </a:t>
            </a:r>
            <a:r>
              <a:rPr lang="en-US" sz="2800" b="1" i="1">
                <a:latin typeface="Times New Roman" pitchFamily="18" charset="0"/>
              </a:rPr>
              <a:t>значај</a:t>
            </a:r>
          </a:p>
          <a:p>
            <a:pPr eaLnBrk="0" hangingPunct="0"/>
            <a:endParaRPr lang="en-US" sz="2800" b="1" i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Физиолошку активност испољавају 2 форме: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Л-аскорбинска киселина</a:t>
            </a:r>
          </a:p>
          <a:p>
            <a:pPr lvl="2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Л-дехидроаскорбинска киселина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Значај Ц витамина је у антиоксидативној способности - штити ћелијске системе од дејства слободних радикала.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Text Box 2"/>
          <p:cNvSpPr txBox="1">
            <a:spLocks noChangeArrowheads="1"/>
          </p:cNvSpPr>
          <p:nvPr/>
        </p:nvSpPr>
        <p:spPr bwMode="auto">
          <a:xfrm>
            <a:off x="395288" y="1268413"/>
            <a:ext cx="7696200" cy="536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Ц</a:t>
            </a:r>
            <a:r>
              <a:rPr lang="en-US" sz="2800" b="1">
                <a:latin typeface="Times New Roman" pitchFamily="18" charset="0"/>
              </a:rPr>
              <a:t> (</a:t>
            </a:r>
            <a:r>
              <a:rPr lang="en-US" sz="2800" b="1" i="1">
                <a:latin typeface="Times New Roman" pitchFamily="18" charset="0"/>
              </a:rPr>
              <a:t>АСКОРБИНСКА КИСЕЛИНА</a:t>
            </a:r>
            <a:r>
              <a:rPr lang="en-US" sz="2800" b="1">
                <a:latin typeface="Times New Roman" pitchFamily="18" charset="0"/>
              </a:rPr>
              <a:t>) - </a:t>
            </a:r>
            <a:r>
              <a:rPr lang="en-US" sz="2800" b="1" i="1">
                <a:latin typeface="Times New Roman" pitchFamily="18" charset="0"/>
              </a:rPr>
              <a:t>улога</a:t>
            </a:r>
          </a:p>
          <a:p>
            <a:pPr eaLnBrk="0" hangingPunct="0"/>
            <a:endParaRPr lang="en-US" b="1" i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Битан је за: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стварање колагена</a:t>
            </a:r>
          </a:p>
          <a:p>
            <a:pPr lvl="2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стабилизацију основног матрикса </a:t>
            </a:r>
          </a:p>
          <a:p>
            <a:pPr lvl="2" eaLnBrk="0" hangingPunct="0"/>
            <a:r>
              <a:rPr lang="en-US" sz="2800" b="1">
                <a:latin typeface="Times New Roman" pitchFamily="18" charset="0"/>
              </a:rPr>
              <a:t>	костију, хрскавице, дентина, колагена </a:t>
            </a:r>
          </a:p>
          <a:p>
            <a:pPr lvl="2" eaLnBrk="0" hangingPunct="0"/>
            <a:r>
              <a:rPr lang="en-US" sz="2800" b="1">
                <a:latin typeface="Times New Roman" pitchFamily="18" charset="0"/>
              </a:rPr>
              <a:t>	и везивног ткива</a:t>
            </a:r>
          </a:p>
          <a:p>
            <a:pPr lvl="2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отпорност зидова крвних судова</a:t>
            </a:r>
          </a:p>
          <a:p>
            <a:pPr lvl="2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апсорпцију и метаболизам гвожђа</a:t>
            </a:r>
          </a:p>
          <a:p>
            <a:pPr lvl="2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синтезу карнитина</a:t>
            </a:r>
            <a:endParaRPr lang="en-US" sz="2800" b="1" i="1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Text Box 2"/>
          <p:cNvSpPr txBox="1">
            <a:spLocks noChangeArrowheads="1"/>
          </p:cNvSpPr>
          <p:nvPr/>
        </p:nvSpPr>
        <p:spPr bwMode="auto">
          <a:xfrm>
            <a:off x="395288" y="836613"/>
            <a:ext cx="7696200" cy="582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Ц</a:t>
            </a:r>
            <a:r>
              <a:rPr lang="en-US" sz="2800" b="1">
                <a:latin typeface="Times New Roman" pitchFamily="18" charset="0"/>
              </a:rPr>
              <a:t> (</a:t>
            </a:r>
            <a:r>
              <a:rPr lang="en-US" sz="2800" b="1" i="1">
                <a:latin typeface="Times New Roman" pitchFamily="18" charset="0"/>
              </a:rPr>
              <a:t>АСКОРБИНСКА КИСЕЛИНА</a:t>
            </a:r>
            <a:r>
              <a:rPr lang="en-US" sz="2800" b="1">
                <a:latin typeface="Times New Roman" pitchFamily="18" charset="0"/>
              </a:rPr>
              <a:t>) - </a:t>
            </a:r>
            <a:r>
              <a:rPr lang="en-US" sz="2800" b="1" i="1">
                <a:latin typeface="Times New Roman" pitchFamily="18" charset="0"/>
              </a:rPr>
              <a:t>улога</a:t>
            </a:r>
          </a:p>
          <a:p>
            <a:pPr eaLnBrk="0" hangingPunct="0"/>
            <a:endParaRPr lang="en-US" b="1" i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Битан је за: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конверзију допамина у норадреналин </a:t>
            </a:r>
          </a:p>
          <a:p>
            <a:pPr lvl="2" eaLnBrk="0" hangingPunct="0"/>
            <a:r>
              <a:rPr lang="en-US" sz="2800" b="1">
                <a:latin typeface="Times New Roman" pitchFamily="18" charset="0"/>
              </a:rPr>
              <a:t>	и фолне киселине у фолинску</a:t>
            </a:r>
          </a:p>
          <a:p>
            <a:pPr lvl="2" eaLnBrk="0" hangingPunct="0"/>
            <a:endParaRPr lang="en-US" sz="2800" b="1">
              <a:latin typeface="Times New Roman" pitchFamily="18" charset="0"/>
            </a:endParaRPr>
          </a:p>
          <a:p>
            <a:pPr lvl="2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активацију ензимских реакција битних </a:t>
            </a:r>
          </a:p>
          <a:p>
            <a:pPr lvl="2" eaLnBrk="0" hangingPunct="0"/>
            <a:r>
              <a:rPr lang="en-US" sz="2800" b="1">
                <a:latin typeface="Times New Roman" pitchFamily="18" charset="0"/>
              </a:rPr>
              <a:t>	за стварање окситоцина, </a:t>
            </a:r>
          </a:p>
          <a:p>
            <a:pPr lvl="2" eaLnBrk="0" hangingPunct="0"/>
            <a:r>
              <a:rPr lang="en-US" sz="2800" b="1">
                <a:latin typeface="Times New Roman" pitchFamily="18" charset="0"/>
              </a:rPr>
              <a:t>	антидиуретичног хормона и </a:t>
            </a:r>
          </a:p>
          <a:p>
            <a:pPr lvl="2" eaLnBrk="0" hangingPunct="0"/>
            <a:r>
              <a:rPr lang="en-US" sz="2800" b="1">
                <a:latin typeface="Times New Roman" pitchFamily="18" charset="0"/>
              </a:rPr>
              <a:t>	холецистокинина</a:t>
            </a:r>
            <a:endParaRPr lang="en-US" sz="2800" b="1" i="1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ext Box 2"/>
          <p:cNvSpPr txBox="1">
            <a:spLocks noChangeArrowheads="1"/>
          </p:cNvSpPr>
          <p:nvPr/>
        </p:nvSpPr>
        <p:spPr bwMode="auto">
          <a:xfrm>
            <a:off x="762000" y="1524000"/>
            <a:ext cx="769620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Ц</a:t>
            </a:r>
            <a:r>
              <a:rPr lang="en-US" sz="2800" b="1">
                <a:latin typeface="Times New Roman" pitchFamily="18" charset="0"/>
              </a:rPr>
              <a:t> (</a:t>
            </a:r>
            <a:r>
              <a:rPr lang="en-US" sz="2800" b="1" i="1">
                <a:latin typeface="Times New Roman" pitchFamily="18" charset="0"/>
              </a:rPr>
              <a:t>АСКОРБИНСКА КИСЕЛИНА</a:t>
            </a:r>
            <a:r>
              <a:rPr lang="en-US" sz="2800" b="1">
                <a:latin typeface="Times New Roman" pitchFamily="18" charset="0"/>
              </a:rPr>
              <a:t>) - </a:t>
            </a:r>
            <a:r>
              <a:rPr lang="en-US" sz="2800" b="1" i="1">
                <a:latin typeface="Times New Roman" pitchFamily="18" charset="0"/>
              </a:rPr>
              <a:t>улога</a:t>
            </a:r>
          </a:p>
          <a:p>
            <a:pPr eaLnBrk="0" hangingPunct="0"/>
            <a:endParaRPr lang="en-US" b="1" i="1">
              <a:latin typeface="Times New Roman" pitchFamily="18" charset="0"/>
            </a:endParaRPr>
          </a:p>
          <a:p>
            <a:pPr eaLnBrk="0" hangingPunct="0"/>
            <a:endParaRPr lang="en-US" b="1" i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Битан је за: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учествује у адреналној </a:t>
            </a:r>
          </a:p>
          <a:p>
            <a:pPr lvl="2" eaLnBrk="0" hangingPunct="0"/>
            <a:r>
              <a:rPr lang="en-US" sz="2800" b="1">
                <a:latin typeface="Times New Roman" pitchFamily="18" charset="0"/>
              </a:rPr>
              <a:t>	стероидогенези</a:t>
            </a:r>
          </a:p>
          <a:p>
            <a:pPr lvl="2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спречавање неких вирусних инфекција </a:t>
            </a:r>
          </a:p>
          <a:p>
            <a:pPr lvl="2" eaLnBrk="0" hangingPunct="0"/>
            <a:r>
              <a:rPr lang="en-US" sz="2800" b="1">
                <a:latin typeface="Times New Roman" pitchFamily="18" charset="0"/>
              </a:rPr>
              <a:t>	(</a:t>
            </a:r>
            <a:r>
              <a:rPr lang="en-US" sz="2800" b="1" i="1">
                <a:latin typeface="Times New Roman" pitchFamily="18" charset="0"/>
              </a:rPr>
              <a:t>кијавице</a:t>
            </a:r>
            <a:r>
              <a:rPr lang="en-US" sz="2800" b="1">
                <a:latin typeface="Times New Roman" pitchFamily="18" charset="0"/>
              </a:rPr>
              <a:t>)</a:t>
            </a:r>
          </a:p>
          <a:p>
            <a:pPr lvl="2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у лечењу неких малигних болести</a:t>
            </a:r>
            <a:endParaRPr lang="en-US" sz="2800" b="1" i="1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Text Box 2"/>
          <p:cNvSpPr txBox="1">
            <a:spLocks noChangeArrowheads="1"/>
          </p:cNvSpPr>
          <p:nvPr/>
        </p:nvSpPr>
        <p:spPr bwMode="auto">
          <a:xfrm>
            <a:off x="762000" y="1524000"/>
            <a:ext cx="7696200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3200" b="1" dirty="0">
                <a:latin typeface="Times New Roman" pitchFamily="18" charset="0"/>
              </a:rPr>
              <a:t>Ц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>
                <a:latin typeface="Times New Roman" pitchFamily="18" charset="0"/>
              </a:rPr>
              <a:t>АСКОРБИНСКА КИСЕЛИНА</a:t>
            </a:r>
            <a:r>
              <a:rPr lang="en-US" sz="2800" b="1" dirty="0">
                <a:latin typeface="Times New Roman" pitchFamily="18" charset="0"/>
              </a:rPr>
              <a:t>) - </a:t>
            </a:r>
            <a:r>
              <a:rPr lang="en-US" sz="2800" b="1" i="1" dirty="0" err="1">
                <a:latin typeface="Times New Roman" pitchFamily="18" charset="0"/>
              </a:rPr>
              <a:t>садржај</a:t>
            </a:r>
            <a:r>
              <a:rPr lang="en-US" sz="2800" b="1" i="1" dirty="0">
                <a:latin typeface="Times New Roman" pitchFamily="18" charset="0"/>
              </a:rPr>
              <a:t> у </a:t>
            </a:r>
            <a:r>
              <a:rPr lang="en-US" sz="2800" b="1" i="1" dirty="0" err="1">
                <a:latin typeface="Times New Roman" pitchFamily="18" charset="0"/>
              </a:rPr>
              <a:t>храни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препоручени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унос</a:t>
            </a:r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1400" b="1" dirty="0">
              <a:latin typeface="Times New Roman" pitchFamily="18" charset="0"/>
            </a:endParaRPr>
          </a:p>
          <a:p>
            <a:pPr algn="just" eaLnBrk="0" hangingPunct="0"/>
            <a:endParaRPr lang="en-US" sz="1400" b="1" dirty="0">
              <a:latin typeface="Times New Roman" pitchFamily="18" charset="0"/>
            </a:endParaRPr>
          </a:p>
          <a:p>
            <a:pPr algn="just" eaLnBrk="0" hangingPunct="0"/>
            <a:r>
              <a:rPr lang="fr-FR" sz="2800" b="1" dirty="0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fr-FR" sz="2000" b="1" dirty="0">
              <a:latin typeface="Times New Roman" pitchFamily="18" charset="0"/>
            </a:endParaRPr>
          </a:p>
          <a:p>
            <a:pPr lvl="2" algn="just" eaLnBrk="0" hangingPunct="0"/>
            <a:r>
              <a:rPr lang="fr-FR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 i="1" dirty="0" err="1">
                <a:latin typeface="Times New Roman" pitchFamily="18" charset="0"/>
              </a:rPr>
              <a:t>намирнице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биљног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порекла</a:t>
            </a:r>
            <a:r>
              <a:rPr lang="fr-FR" sz="2800" b="1" i="1" dirty="0">
                <a:latin typeface="Times New Roman" pitchFamily="18" charset="0"/>
              </a:rPr>
              <a:t> </a:t>
            </a:r>
          </a:p>
          <a:p>
            <a:pPr lvl="3" algn="just" eaLnBrk="0" hangingPunct="0">
              <a:buFontTx/>
              <a:buChar char="•"/>
            </a:pPr>
            <a:r>
              <a:rPr lang="fr-FR" sz="2400" b="1" dirty="0" err="1">
                <a:latin typeface="Times New Roman" pitchFamily="18" charset="0"/>
              </a:rPr>
              <a:t>поврће</a:t>
            </a:r>
            <a:r>
              <a:rPr lang="fr-FR" sz="2400" b="1" dirty="0">
                <a:latin typeface="Times New Roman" pitchFamily="18" charset="0"/>
              </a:rPr>
              <a:t> (</a:t>
            </a:r>
            <a:r>
              <a:rPr lang="fr-FR" sz="2400" b="1" i="1" dirty="0" err="1">
                <a:latin typeface="Times New Roman" pitchFamily="18" charset="0"/>
              </a:rPr>
              <a:t>першун</a:t>
            </a:r>
            <a:r>
              <a:rPr lang="fr-FR" sz="2400" b="1" i="1" dirty="0">
                <a:latin typeface="Times New Roman" pitchFamily="18" charset="0"/>
              </a:rPr>
              <a:t>, </a:t>
            </a:r>
            <a:r>
              <a:rPr lang="fr-FR" sz="2400" b="1" i="1" dirty="0" err="1">
                <a:latin typeface="Times New Roman" pitchFamily="18" charset="0"/>
              </a:rPr>
              <a:t>паприка</a:t>
            </a:r>
            <a:r>
              <a:rPr lang="fr-FR" sz="2400" b="1" i="1" dirty="0">
                <a:latin typeface="Times New Roman" pitchFamily="18" charset="0"/>
              </a:rPr>
              <a:t>, </a:t>
            </a:r>
            <a:r>
              <a:rPr lang="fr-FR" sz="2400" b="1" i="1" dirty="0" err="1">
                <a:latin typeface="Times New Roman" pitchFamily="18" charset="0"/>
              </a:rPr>
              <a:t>парадајз</a:t>
            </a:r>
            <a:r>
              <a:rPr lang="fr-FR" sz="2400" b="1" dirty="0">
                <a:latin typeface="Times New Roman" pitchFamily="18" charset="0"/>
              </a:rPr>
              <a:t>)</a:t>
            </a:r>
          </a:p>
          <a:p>
            <a:pPr lvl="3" algn="just" eaLnBrk="0" hangingPunct="0">
              <a:buFontTx/>
              <a:buChar char="•"/>
            </a:pPr>
            <a:r>
              <a:rPr lang="fr-FR" sz="2400" b="1" dirty="0" err="1">
                <a:latin typeface="Times New Roman" pitchFamily="18" charset="0"/>
              </a:rPr>
              <a:t>воће</a:t>
            </a:r>
            <a:r>
              <a:rPr lang="fr-FR" sz="2400" b="1" dirty="0">
                <a:latin typeface="Times New Roman" pitchFamily="18" charset="0"/>
              </a:rPr>
              <a:t> (</a:t>
            </a:r>
            <a:r>
              <a:rPr lang="fr-FR" sz="2400" b="1" i="1" dirty="0" err="1">
                <a:latin typeface="Times New Roman" pitchFamily="18" charset="0"/>
              </a:rPr>
              <a:t>цитрусно</a:t>
            </a:r>
            <a:r>
              <a:rPr lang="fr-FR" sz="2400" b="1" dirty="0" smtClean="0">
                <a:latin typeface="Times New Roman" pitchFamily="18" charset="0"/>
              </a:rPr>
              <a:t>)</a:t>
            </a:r>
            <a:endParaRPr lang="fr-FR" sz="2400" b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Text Box 2"/>
          <p:cNvSpPr txBox="1">
            <a:spLocks noChangeArrowheads="1"/>
          </p:cNvSpPr>
          <p:nvPr/>
        </p:nvSpPr>
        <p:spPr bwMode="auto">
          <a:xfrm>
            <a:off x="762000" y="1524000"/>
            <a:ext cx="7696200" cy="490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3200" b="1" dirty="0">
                <a:latin typeface="Times New Roman" pitchFamily="18" charset="0"/>
              </a:rPr>
              <a:t>Ц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>
                <a:latin typeface="Times New Roman" pitchFamily="18" charset="0"/>
              </a:rPr>
              <a:t>АСКОРБИНСКА КИСЕЛИНА</a:t>
            </a:r>
            <a:r>
              <a:rPr lang="en-US" sz="2800" b="1" dirty="0">
                <a:latin typeface="Times New Roman" pitchFamily="18" charset="0"/>
              </a:rPr>
              <a:t>) - </a:t>
            </a:r>
            <a:r>
              <a:rPr lang="en-US" sz="2800" b="1" i="1" dirty="0" err="1">
                <a:latin typeface="Times New Roman" pitchFamily="18" charset="0"/>
              </a:rPr>
              <a:t>садржај</a:t>
            </a:r>
            <a:r>
              <a:rPr lang="en-US" sz="2800" b="1" i="1" dirty="0">
                <a:latin typeface="Times New Roman" pitchFamily="18" charset="0"/>
              </a:rPr>
              <a:t> у </a:t>
            </a:r>
            <a:r>
              <a:rPr lang="en-US" sz="2800" b="1" i="1" dirty="0" err="1">
                <a:latin typeface="Times New Roman" pitchFamily="18" charset="0"/>
              </a:rPr>
              <a:t>храни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препоручени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унос</a:t>
            </a:r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2400" b="1" dirty="0">
              <a:latin typeface="Times New Roman" pitchFamily="18" charset="0"/>
            </a:endParaRPr>
          </a:p>
          <a:p>
            <a:pPr algn="just" eaLnBrk="0" hangingPunct="0"/>
            <a:endParaRPr lang="en-US" sz="24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>
                <a:latin typeface="Times New Roman" pitchFamily="18" charset="0"/>
              </a:rPr>
              <a:t>ДНЕВНЕ ПОТРЕБЕ  </a:t>
            </a: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 err="1">
                <a:latin typeface="Times New Roman" pitchFamily="18" charset="0"/>
              </a:rPr>
              <a:t>Препоруке</a:t>
            </a:r>
            <a:r>
              <a:rPr lang="en-US" sz="2800" b="1" dirty="0">
                <a:latin typeface="Times New Roman" pitchFamily="18" charset="0"/>
              </a:rPr>
              <a:t> </a:t>
            </a: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lvl="2" algn="just" eaLnBrk="0" hangingPunct="0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dirty="0">
                <a:latin typeface="Times New Roman" pitchFamily="18" charset="0"/>
              </a:rPr>
              <a:t>60 </a:t>
            </a:r>
            <a:r>
              <a:rPr lang="en-US" sz="2800" b="1" dirty="0" smtClean="0">
                <a:latin typeface="Times New Roman" pitchFamily="18" charset="0"/>
              </a:rPr>
              <a:t>mg </a:t>
            </a:r>
            <a:r>
              <a:rPr lang="en-US" sz="2800" b="1" dirty="0" err="1">
                <a:latin typeface="Times New Roman" pitchFamily="18" charset="0"/>
              </a:rPr>
              <a:t>одрасли</a:t>
            </a:r>
            <a:endParaRPr lang="en-US" sz="2800" b="1" dirty="0">
              <a:latin typeface="Times New Roman" pitchFamily="18" charset="0"/>
            </a:endParaRPr>
          </a:p>
          <a:p>
            <a:pPr lvl="2" eaLnBrk="0" hangingPunct="0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dirty="0" err="1" smtClean="0">
                <a:latin typeface="Times New Roman" pitchFamily="18" charset="0"/>
              </a:rPr>
              <a:t>дo</a:t>
            </a:r>
            <a:r>
              <a:rPr lang="en-US" sz="2800" dirty="0" smtClean="0">
                <a:latin typeface="Symbol" pitchFamily="18" charset="2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</a:rPr>
              <a:t>1,0 g </a:t>
            </a:r>
            <a:r>
              <a:rPr lang="en-US" sz="2800" b="1" dirty="0" err="1">
                <a:latin typeface="Times New Roman" pitchFamily="18" charset="0"/>
              </a:rPr>
              <a:t>труднице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дојиље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пушачи</a:t>
            </a:r>
            <a:r>
              <a:rPr lang="en-US" sz="2800" b="1" dirty="0">
                <a:latin typeface="Times New Roman" pitchFamily="18" charset="0"/>
              </a:rPr>
              <a:t> </a:t>
            </a:r>
          </a:p>
          <a:p>
            <a:pPr algn="just" eaLnBrk="0" hangingPunct="0"/>
            <a:endParaRPr lang="en-US" sz="2000" b="1" dirty="0">
              <a:latin typeface="Times New Roman" pitchFamily="18" charset="0"/>
            </a:endParaRPr>
          </a:p>
          <a:p>
            <a:pPr algn="just" eaLnBrk="0" hangingPunct="0"/>
            <a:endParaRPr lang="en-US" sz="2000" b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ext Box 2"/>
          <p:cNvSpPr txBox="1">
            <a:spLocks noChangeArrowheads="1"/>
          </p:cNvSpPr>
          <p:nvPr/>
        </p:nvSpPr>
        <p:spPr bwMode="auto">
          <a:xfrm>
            <a:off x="683568" y="332656"/>
            <a:ext cx="7620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r>
              <a:rPr lang="de-DE" sz="3200" b="1" dirty="0">
                <a:latin typeface="Times New Roman" pitchFamily="18" charset="0"/>
              </a:rPr>
              <a:t>Главна улога је заштитна. </a:t>
            </a:r>
          </a:p>
          <a:p>
            <a:pPr algn="just" eaLnBrk="0" hangingPunct="0"/>
            <a:endParaRPr lang="de-DE" sz="3200" b="1" dirty="0">
              <a:latin typeface="Times New Roman" pitchFamily="18" charset="0"/>
            </a:endParaRPr>
          </a:p>
          <a:p>
            <a:pPr algn="just" eaLnBrk="0" hangingPunct="0"/>
            <a:r>
              <a:rPr lang="de-DE" sz="2800" b="1" dirty="0" smtClean="0">
                <a:latin typeface="Times New Roman" pitchFamily="18" charset="0"/>
              </a:rPr>
              <a:t>Подела </a:t>
            </a:r>
            <a:r>
              <a:rPr lang="de-DE" sz="2800" b="1" dirty="0">
                <a:latin typeface="Times New Roman" pitchFamily="18" charset="0"/>
              </a:rPr>
              <a:t>према растворљивости у мастима односно води:</a:t>
            </a:r>
          </a:p>
          <a:p>
            <a:pPr lvl="2" algn="just" eaLnBrk="0" hangingPunct="0"/>
            <a:r>
              <a:rPr lang="de-DE" sz="2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de-DE" sz="2800" b="1" dirty="0">
                <a:latin typeface="Times New Roman" pitchFamily="18" charset="0"/>
                <a:cs typeface="Times New Roman" pitchFamily="18" charset="0"/>
              </a:rPr>
              <a:t>.	</a:t>
            </a:r>
            <a:r>
              <a:rPr lang="de-DE" sz="2800" b="1" dirty="0">
                <a:latin typeface="Times New Roman" pitchFamily="18" charset="0"/>
              </a:rPr>
              <a:t>ЛИПОСОЛУБИЛНИ</a:t>
            </a:r>
          </a:p>
          <a:p>
            <a:pPr lvl="2" algn="just" eaLnBrk="0" hangingPunct="0"/>
            <a:r>
              <a:rPr lang="de-DE" sz="2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de-DE" sz="2800" b="1" dirty="0">
                <a:latin typeface="Times New Roman" pitchFamily="18" charset="0"/>
                <a:cs typeface="Times New Roman" pitchFamily="18" charset="0"/>
              </a:rPr>
              <a:t>.	</a:t>
            </a:r>
            <a:r>
              <a:rPr lang="de-DE" sz="2800" b="1" dirty="0">
                <a:latin typeface="Times New Roman" pitchFamily="18" charset="0"/>
              </a:rPr>
              <a:t>ХИДРОСОЛУБИЛНИ</a:t>
            </a:r>
          </a:p>
          <a:p>
            <a:pPr algn="just" eaLnBrk="0" hangingPunct="0"/>
            <a:endParaRPr lang="de-DE" sz="2800" b="1" dirty="0">
              <a:latin typeface="Times New Roman" pitchFamily="18" charset="0"/>
            </a:endParaRPr>
          </a:p>
          <a:p>
            <a:pPr algn="just" eaLnBrk="0" hangingPunct="0"/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Text Box 2"/>
          <p:cNvSpPr txBox="1">
            <a:spLocks noChangeArrowheads="1"/>
          </p:cNvSpPr>
          <p:nvPr/>
        </p:nvSpPr>
        <p:spPr bwMode="auto">
          <a:xfrm>
            <a:off x="395288" y="1058863"/>
            <a:ext cx="76962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3200" b="1" dirty="0">
                <a:latin typeface="Times New Roman" pitchFamily="18" charset="0"/>
              </a:rPr>
              <a:t>Ц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>
                <a:latin typeface="Times New Roman" pitchFamily="18" charset="0"/>
              </a:rPr>
              <a:t>АСКОРБИНСКА КИСЕЛИНА</a:t>
            </a:r>
            <a:r>
              <a:rPr lang="en-US" sz="2800" b="1" dirty="0">
                <a:latin typeface="Times New Roman" pitchFamily="18" charset="0"/>
              </a:rPr>
              <a:t>) И ЗДРАВЉЕ</a:t>
            </a:r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14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i="1" dirty="0" err="1">
                <a:latin typeface="Times New Roman" pitchFamily="18" charset="0"/>
              </a:rPr>
              <a:t>Дефицит</a:t>
            </a:r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1600" b="1" dirty="0">
              <a:latin typeface="Times New Roman" pitchFamily="18" charset="0"/>
            </a:endParaRPr>
          </a:p>
          <a:p>
            <a:pPr algn="just" eaLnBrk="0" hangingPunct="0"/>
            <a:endParaRPr lang="en-US" b="1" dirty="0">
              <a:latin typeface="Times New Roman" pitchFamily="18" charset="0"/>
            </a:endParaRPr>
          </a:p>
          <a:p>
            <a:pPr algn="just" eaLnBrk="0" hangingPunct="0"/>
            <a:r>
              <a:rPr lang="nl-NL" sz="2800" b="1" dirty="0">
                <a:latin typeface="Times New Roman" pitchFamily="18" charset="0"/>
              </a:rPr>
              <a:t>Обољење је познато под називом скорбут. </a:t>
            </a:r>
          </a:p>
          <a:p>
            <a:pPr algn="just" eaLnBrk="0" hangingPunct="0"/>
            <a:endParaRPr lang="nl-NL" sz="1600" b="1" dirty="0">
              <a:latin typeface="Times New Roman" pitchFamily="18" charset="0"/>
            </a:endParaRPr>
          </a:p>
          <a:p>
            <a:pPr algn="just" eaLnBrk="0" hangingPunct="0"/>
            <a:r>
              <a:rPr lang="nl-NL" sz="2800" b="1" dirty="0">
                <a:latin typeface="Times New Roman" pitchFamily="18" charset="0"/>
              </a:rPr>
              <a:t>Знаци су: ране тешко зарастају, отварају се старе ране, болови и отоци зглобова, преломи костију, губитак зуба, ситна капиларна крвављења, крварење из десни, депресија, хистерија и др.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ext Box 2"/>
          <p:cNvSpPr txBox="1">
            <a:spLocks noChangeArrowheads="1"/>
          </p:cNvSpPr>
          <p:nvPr/>
        </p:nvSpPr>
        <p:spPr bwMode="auto">
          <a:xfrm>
            <a:off x="395288" y="642918"/>
            <a:ext cx="769620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2200" b="1" dirty="0">
                <a:latin typeface="Times New Roman" pitchFamily="18" charset="0"/>
              </a:rPr>
              <a:t>ВИТАМИНИ Б ГРУПЕ</a:t>
            </a:r>
          </a:p>
          <a:p>
            <a:pPr algn="just" eaLnBrk="0" hangingPunct="0"/>
            <a:endParaRPr lang="en-US" sz="22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200" b="1" dirty="0" err="1">
                <a:latin typeface="Times New Roman" pitchFamily="18" charset="0"/>
              </a:rPr>
              <a:t>Обухватају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већи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број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различитих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супстанци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по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хемијској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структури</a:t>
            </a:r>
            <a:r>
              <a:rPr lang="en-US" sz="2200" b="1" dirty="0">
                <a:latin typeface="Times New Roman" pitchFamily="18" charset="0"/>
              </a:rPr>
              <a:t> и </a:t>
            </a:r>
            <a:r>
              <a:rPr lang="en-US" sz="2200" b="1" dirty="0" err="1">
                <a:latin typeface="Times New Roman" pitchFamily="18" charset="0"/>
              </a:rPr>
              <a:t>биолошком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деловању</a:t>
            </a:r>
            <a:r>
              <a:rPr lang="en-US" sz="2200" b="1" dirty="0">
                <a:latin typeface="Times New Roman" pitchFamily="18" charset="0"/>
              </a:rPr>
              <a:t>!</a:t>
            </a:r>
          </a:p>
          <a:p>
            <a:pPr algn="just" eaLnBrk="0" hangingPunct="0"/>
            <a:endParaRPr lang="en-US" sz="22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200" b="1" dirty="0" err="1">
                <a:latin typeface="Times New Roman" pitchFamily="18" charset="0"/>
              </a:rPr>
              <a:t>Углавном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су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кофактори</a:t>
            </a:r>
            <a:r>
              <a:rPr lang="en-US" sz="2200" b="1" dirty="0">
                <a:latin typeface="Times New Roman" pitchFamily="18" charset="0"/>
              </a:rPr>
              <a:t> у </a:t>
            </a:r>
            <a:r>
              <a:rPr lang="en-US" sz="2200" b="1" dirty="0" err="1">
                <a:latin typeface="Times New Roman" pitchFamily="18" charset="0"/>
              </a:rPr>
              <a:t>бројним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ензимима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који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учестују</a:t>
            </a:r>
            <a:r>
              <a:rPr lang="en-US" sz="2200" b="1" dirty="0">
                <a:latin typeface="Times New Roman" pitchFamily="18" charset="0"/>
              </a:rPr>
              <a:t> у </a:t>
            </a:r>
            <a:r>
              <a:rPr lang="en-US" sz="2200" b="1" dirty="0" err="1">
                <a:latin typeface="Times New Roman" pitchFamily="18" charset="0"/>
              </a:rPr>
              <a:t>метаболизму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хранљивих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материја</a:t>
            </a:r>
            <a:r>
              <a:rPr lang="en-US" sz="2200" b="1" dirty="0">
                <a:latin typeface="Times New Roman" pitchFamily="18" charset="0"/>
              </a:rPr>
              <a:t>.</a:t>
            </a:r>
          </a:p>
          <a:p>
            <a:pPr algn="just" eaLnBrk="0" hangingPunct="0"/>
            <a:endParaRPr lang="en-US" sz="22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200" b="1" dirty="0" err="1">
                <a:latin typeface="Times New Roman" pitchFamily="18" charset="0"/>
              </a:rPr>
              <a:t>Главни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извор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им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је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заједнички</a:t>
            </a:r>
            <a:r>
              <a:rPr lang="en-US" sz="2200" b="1" dirty="0">
                <a:latin typeface="Times New Roman" pitchFamily="18" charset="0"/>
              </a:rPr>
              <a:t>: </a:t>
            </a:r>
            <a:r>
              <a:rPr lang="en-US" sz="2200" b="1" dirty="0" err="1">
                <a:latin typeface="Times New Roman" pitchFamily="18" charset="0"/>
              </a:rPr>
              <a:t>изнутрице</a:t>
            </a:r>
            <a:r>
              <a:rPr lang="en-US" sz="2200" b="1" dirty="0">
                <a:latin typeface="Times New Roman" pitchFamily="18" charset="0"/>
              </a:rPr>
              <a:t> (</a:t>
            </a:r>
            <a:r>
              <a:rPr lang="en-US" sz="2200" b="1" i="1" dirty="0" err="1">
                <a:latin typeface="Times New Roman" pitchFamily="18" charset="0"/>
              </a:rPr>
              <a:t>пре</a:t>
            </a:r>
            <a:r>
              <a:rPr lang="en-US" sz="2200" b="1" i="1" dirty="0">
                <a:latin typeface="Times New Roman" pitchFamily="18" charset="0"/>
              </a:rPr>
              <a:t> </a:t>
            </a:r>
            <a:r>
              <a:rPr lang="en-US" sz="2200" b="1" i="1" dirty="0" err="1">
                <a:latin typeface="Times New Roman" pitchFamily="18" charset="0"/>
              </a:rPr>
              <a:t>свега</a:t>
            </a:r>
            <a:r>
              <a:rPr lang="en-US" sz="2200" b="1" i="1" dirty="0">
                <a:latin typeface="Times New Roman" pitchFamily="18" charset="0"/>
              </a:rPr>
              <a:t> </a:t>
            </a:r>
            <a:r>
              <a:rPr lang="en-US" sz="2200" b="1" i="1" dirty="0" err="1">
                <a:latin typeface="Times New Roman" pitchFamily="18" charset="0"/>
              </a:rPr>
              <a:t>јетра</a:t>
            </a:r>
            <a:r>
              <a:rPr lang="en-US" sz="2200" b="1" dirty="0">
                <a:latin typeface="Times New Roman" pitchFamily="18" charset="0"/>
              </a:rPr>
              <a:t>) и </a:t>
            </a:r>
            <a:r>
              <a:rPr lang="en-US" sz="2200" b="1" dirty="0" err="1">
                <a:latin typeface="Times New Roman" pitchFamily="18" charset="0"/>
              </a:rPr>
              <a:t>квасац</a:t>
            </a:r>
            <a:r>
              <a:rPr lang="en-US" sz="2200" b="1" dirty="0">
                <a:latin typeface="Times New Roman" pitchFamily="18" charset="0"/>
              </a:rPr>
              <a:t>!</a:t>
            </a:r>
          </a:p>
          <a:p>
            <a:pPr algn="just" eaLnBrk="0" hangingPunct="0"/>
            <a:endParaRPr lang="en-US" sz="2200" b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Text Box 2"/>
          <p:cNvSpPr txBox="1">
            <a:spLocks noChangeArrowheads="1"/>
          </p:cNvSpPr>
          <p:nvPr/>
        </p:nvSpPr>
        <p:spPr bwMode="auto">
          <a:xfrm>
            <a:off x="762000" y="2146300"/>
            <a:ext cx="7696200" cy="399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Б</a:t>
            </a:r>
            <a:r>
              <a:rPr lang="en-US" sz="3200" b="1" baseline="-25000">
                <a:latin typeface="Times New Roman" pitchFamily="18" charset="0"/>
              </a:rPr>
              <a:t>1</a:t>
            </a:r>
            <a:r>
              <a:rPr lang="en-US" sz="2800" b="1">
                <a:latin typeface="Times New Roman" pitchFamily="18" charset="0"/>
              </a:rPr>
              <a:t> (</a:t>
            </a:r>
            <a:r>
              <a:rPr lang="en-US" sz="2800" b="1" i="1">
                <a:latin typeface="Times New Roman" pitchFamily="18" charset="0"/>
              </a:rPr>
              <a:t>TIAMИN</a:t>
            </a:r>
            <a:r>
              <a:rPr lang="en-US" sz="2800" b="1">
                <a:latin typeface="Times New Roman" pitchFamily="18" charset="0"/>
              </a:rPr>
              <a:t>) - </a:t>
            </a:r>
            <a:r>
              <a:rPr lang="en-US" sz="2800" b="1" i="1">
                <a:latin typeface="Times New Roman" pitchFamily="18" charset="0"/>
              </a:rPr>
              <a:t>значај и улога</a:t>
            </a:r>
          </a:p>
          <a:p>
            <a:pPr eaLnBrk="0" hangingPunct="0"/>
            <a:endParaRPr lang="en-US" sz="2800" b="1" i="1">
              <a:latin typeface="Times New Roman" pitchFamily="18" charset="0"/>
            </a:endParaRPr>
          </a:p>
          <a:p>
            <a:pPr eaLnBrk="0" hangingPunct="0"/>
            <a:endParaRPr lang="en-US" sz="2800" b="1" i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Витамин Б</a:t>
            </a:r>
            <a:r>
              <a:rPr lang="en-US" sz="2800" b="1" baseline="-25000">
                <a:latin typeface="Times New Roman" pitchFamily="18" charset="0"/>
              </a:rPr>
              <a:t>1</a:t>
            </a:r>
            <a:r>
              <a:rPr lang="en-US" sz="2800" b="1">
                <a:latin typeface="Times New Roman" pitchFamily="18" charset="0"/>
              </a:rPr>
              <a:t> у облику тиаминопирофосфата (</a:t>
            </a:r>
            <a:r>
              <a:rPr lang="en-US" sz="2800" b="1" i="1">
                <a:latin typeface="Times New Roman" pitchFamily="18" charset="0"/>
              </a:rPr>
              <a:t>ТПП</a:t>
            </a:r>
            <a:r>
              <a:rPr lang="en-US" sz="2800" b="1">
                <a:latin typeface="Times New Roman" pitchFamily="18" charset="0"/>
              </a:rPr>
              <a:t>) учествује у метаболизму угљених хидрата (</a:t>
            </a:r>
            <a:r>
              <a:rPr lang="en-US" sz="2800" b="1" i="1">
                <a:latin typeface="Times New Roman" pitchFamily="18" charset="0"/>
              </a:rPr>
              <a:t>разградња глукозе и претварање глукозе у масти</a:t>
            </a:r>
            <a:r>
              <a:rPr lang="en-US" sz="2800" b="1">
                <a:latin typeface="Times New Roman" pitchFamily="18" charset="0"/>
              </a:rPr>
              <a:t>) као коензим у бројним реакцијама везаним за правилну функцију мишићног и нервног ткива.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Text Box 2"/>
          <p:cNvSpPr txBox="1">
            <a:spLocks noChangeArrowheads="1"/>
          </p:cNvSpPr>
          <p:nvPr/>
        </p:nvSpPr>
        <p:spPr bwMode="auto">
          <a:xfrm>
            <a:off x="611188" y="1341438"/>
            <a:ext cx="7696200" cy="524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Б</a:t>
            </a:r>
            <a:r>
              <a:rPr lang="en-US" sz="3200" b="1" baseline="-25000">
                <a:latin typeface="Times New Roman" pitchFamily="18" charset="0"/>
              </a:rPr>
              <a:t>1</a:t>
            </a:r>
            <a:r>
              <a:rPr lang="en-US" sz="3200" b="1">
                <a:latin typeface="Times New Roman" pitchFamily="18" charset="0"/>
              </a:rPr>
              <a:t> </a:t>
            </a:r>
            <a:r>
              <a:rPr lang="en-US" sz="2800" b="1">
                <a:latin typeface="Times New Roman" pitchFamily="18" charset="0"/>
              </a:rPr>
              <a:t>(</a:t>
            </a:r>
            <a:r>
              <a:rPr lang="en-US" sz="2800" b="1" i="1">
                <a:latin typeface="Times New Roman" pitchFamily="18" charset="0"/>
              </a:rPr>
              <a:t>ТИАМИН</a:t>
            </a:r>
            <a:r>
              <a:rPr lang="en-US" sz="2800" b="1">
                <a:latin typeface="Times New Roman" pitchFamily="18" charset="0"/>
              </a:rPr>
              <a:t>) -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en-US" sz="2800" b="1" i="1">
                <a:latin typeface="Times New Roman" pitchFamily="18" charset="0"/>
              </a:rPr>
              <a:t>садржај у храни и препоручени у</a:t>
            </a:r>
            <a:r>
              <a:rPr lang="fr-FR" sz="2800" b="1" i="1">
                <a:latin typeface="Times New Roman" pitchFamily="18" charset="0"/>
              </a:rPr>
              <a:t>нос</a:t>
            </a:r>
          </a:p>
          <a:p>
            <a:pPr algn="just" eaLnBrk="0" hangingPunct="0"/>
            <a:endParaRPr lang="fr-FR" sz="1600" b="1">
              <a:latin typeface="Times New Roman" pitchFamily="18" charset="0"/>
            </a:endParaRPr>
          </a:p>
          <a:p>
            <a:pPr algn="just" eaLnBrk="0" hangingPunct="0"/>
            <a:endParaRPr lang="fr-FR" sz="1600" b="1">
              <a:latin typeface="Times New Roman" pitchFamily="18" charset="0"/>
            </a:endParaRPr>
          </a:p>
          <a:p>
            <a:pPr algn="just" eaLnBrk="0" hangingPunct="0"/>
            <a:r>
              <a:rPr lang="fr-FR" sz="2800" b="1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fr-FR" b="1">
              <a:latin typeface="Times New Roman" pitchFamily="18" charset="0"/>
            </a:endParaRPr>
          </a:p>
          <a:p>
            <a:pPr lvl="2" algn="just" eaLnBrk="0" hangingPunct="0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 i="1">
                <a:latin typeface="Times New Roman" pitchFamily="18" charset="0"/>
              </a:rPr>
              <a:t>намирнице биљног порекла</a:t>
            </a:r>
            <a:endParaRPr lang="fr-FR" sz="2800" b="1">
              <a:latin typeface="Times New Roman" pitchFamily="18" charset="0"/>
            </a:endParaRPr>
          </a:p>
          <a:p>
            <a:pPr lvl="4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интегралне житарице</a:t>
            </a:r>
          </a:p>
          <a:p>
            <a:pPr lvl="4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легуминозе (</a:t>
            </a:r>
            <a:r>
              <a:rPr lang="en-US" sz="2400" b="1" i="1">
                <a:latin typeface="Times New Roman" pitchFamily="18" charset="0"/>
              </a:rPr>
              <a:t>пасуљ, грашак и др</a:t>
            </a:r>
            <a:r>
              <a:rPr lang="en-US" sz="2400" b="1">
                <a:latin typeface="Times New Roman" pitchFamily="18" charset="0"/>
              </a:rPr>
              <a:t>.)</a:t>
            </a:r>
          </a:p>
          <a:p>
            <a:pPr lvl="4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квасац</a:t>
            </a:r>
          </a:p>
          <a:p>
            <a:pPr lvl="4" algn="just" eaLnBrk="0" hangingPunct="0"/>
            <a:endParaRPr lang="fr-FR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 i="1">
                <a:latin typeface="Times New Roman" pitchFamily="18" charset="0"/>
              </a:rPr>
              <a:t>намирнице животињског порекла</a:t>
            </a:r>
            <a:endParaRPr lang="fr-FR" sz="2800" b="1">
              <a:latin typeface="Times New Roman" pitchFamily="18" charset="0"/>
            </a:endParaRPr>
          </a:p>
          <a:p>
            <a:pPr lvl="4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свињско месо</a:t>
            </a:r>
          </a:p>
          <a:p>
            <a:pPr lvl="4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изнутрице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Text Box 2"/>
          <p:cNvSpPr txBox="1">
            <a:spLocks noChangeArrowheads="1"/>
          </p:cNvSpPr>
          <p:nvPr/>
        </p:nvSpPr>
        <p:spPr bwMode="auto">
          <a:xfrm>
            <a:off x="762000" y="1524000"/>
            <a:ext cx="7696200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3200" b="1" dirty="0">
                <a:latin typeface="Times New Roman" pitchFamily="18" charset="0"/>
              </a:rPr>
              <a:t>Б</a:t>
            </a:r>
            <a:r>
              <a:rPr lang="en-US" sz="3200" b="1" baseline="-25000" dirty="0">
                <a:latin typeface="Times New Roman" pitchFamily="18" charset="0"/>
              </a:rPr>
              <a:t>1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>
                <a:latin typeface="Times New Roman" pitchFamily="18" charset="0"/>
              </a:rPr>
              <a:t>ТИАМИН</a:t>
            </a:r>
            <a:r>
              <a:rPr lang="en-US" sz="2800" b="1" dirty="0">
                <a:latin typeface="Times New Roman" pitchFamily="18" charset="0"/>
              </a:rPr>
              <a:t>) -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садржај</a:t>
            </a:r>
            <a:r>
              <a:rPr lang="en-US" sz="2800" b="1" i="1" dirty="0">
                <a:latin typeface="Times New Roman" pitchFamily="18" charset="0"/>
              </a:rPr>
              <a:t> у </a:t>
            </a:r>
            <a:r>
              <a:rPr lang="en-US" sz="2800" b="1" i="1" dirty="0" err="1">
                <a:latin typeface="Times New Roman" pitchFamily="18" charset="0"/>
              </a:rPr>
              <a:t>храни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препоручени</a:t>
            </a:r>
            <a:r>
              <a:rPr lang="en-US" sz="2800" b="1" i="1" dirty="0">
                <a:latin typeface="Times New Roman" pitchFamily="18" charset="0"/>
              </a:rPr>
              <a:t> у</a:t>
            </a:r>
            <a:r>
              <a:rPr lang="fr-FR" sz="2800" b="1" i="1" dirty="0" err="1">
                <a:latin typeface="Times New Roman" pitchFamily="18" charset="0"/>
              </a:rPr>
              <a:t>нос</a:t>
            </a:r>
            <a:endParaRPr lang="fr-FR" sz="2800" b="1" i="1" dirty="0">
              <a:latin typeface="Times New Roman" pitchFamily="18" charset="0"/>
            </a:endParaRPr>
          </a:p>
          <a:p>
            <a:pPr algn="just" eaLnBrk="0" hangingPunct="0"/>
            <a:endParaRPr lang="fr-FR" sz="1600" b="1" dirty="0">
              <a:latin typeface="Times New Roman" pitchFamily="18" charset="0"/>
            </a:endParaRPr>
          </a:p>
          <a:p>
            <a:pPr algn="just" eaLnBrk="0" hangingPunct="0"/>
            <a:endParaRPr lang="en-US" sz="24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>
                <a:latin typeface="Times New Roman" pitchFamily="18" charset="0"/>
              </a:rPr>
              <a:t>ДНЕВНЕ ПОТРЕБЕ </a:t>
            </a: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 err="1">
                <a:latin typeface="Times New Roman" pitchFamily="18" charset="0"/>
              </a:rPr>
              <a:t>Препоруке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америчких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стручњака</a:t>
            </a:r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lvl="2" algn="just" eaLnBrk="0" hangingPunct="0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dirty="0">
                <a:latin typeface="Times New Roman" pitchFamily="18" charset="0"/>
              </a:rPr>
              <a:t>0,5 </a:t>
            </a:r>
            <a:r>
              <a:rPr lang="en-US" sz="2800" b="1" dirty="0" smtClean="0">
                <a:latin typeface="Times New Roman" pitchFamily="18" charset="0"/>
              </a:rPr>
              <a:t>mg </a:t>
            </a:r>
            <a:r>
              <a:rPr lang="en-US" sz="2800" b="1" dirty="0" err="1">
                <a:latin typeface="Times New Roman" pitchFamily="18" charset="0"/>
              </a:rPr>
              <a:t>на</a:t>
            </a:r>
            <a:r>
              <a:rPr lang="en-US" sz="2800" b="1" dirty="0">
                <a:latin typeface="Times New Roman" pitchFamily="18" charset="0"/>
              </a:rPr>
              <a:t> 1000 </a:t>
            </a:r>
            <a:r>
              <a:rPr lang="en-US" sz="2800" b="1" dirty="0" smtClean="0">
                <a:latin typeface="Times New Roman" pitchFamily="18" charset="0"/>
              </a:rPr>
              <a:t>kcal </a:t>
            </a:r>
            <a:r>
              <a:rPr lang="en-US" sz="2800" b="1" dirty="0" err="1">
                <a:latin typeface="Times New Roman" pitchFamily="18" charset="0"/>
              </a:rPr>
              <a:t>одрасли</a:t>
            </a:r>
            <a:endParaRPr lang="en-US" sz="2800" b="1" dirty="0">
              <a:latin typeface="Times New Roman" pitchFamily="18" charset="0"/>
            </a:endParaRPr>
          </a:p>
          <a:p>
            <a:pPr lvl="2" eaLnBrk="0" hangingPunct="0"/>
            <a:endParaRPr lang="en-US" sz="2000" b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Text Box 2"/>
          <p:cNvSpPr txBox="1">
            <a:spLocks noChangeArrowheads="1"/>
          </p:cNvSpPr>
          <p:nvPr/>
        </p:nvSpPr>
        <p:spPr bwMode="auto">
          <a:xfrm>
            <a:off x="0" y="764704"/>
            <a:ext cx="914400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3200" b="1" dirty="0">
                <a:latin typeface="Times New Roman" pitchFamily="18" charset="0"/>
              </a:rPr>
              <a:t>Б</a:t>
            </a:r>
            <a:r>
              <a:rPr lang="en-US" sz="3200" b="1" baseline="-25000" dirty="0">
                <a:latin typeface="Times New Roman" pitchFamily="18" charset="0"/>
              </a:rPr>
              <a:t>1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>
                <a:latin typeface="Times New Roman" pitchFamily="18" charset="0"/>
              </a:rPr>
              <a:t>ТИАМИН</a:t>
            </a:r>
            <a:r>
              <a:rPr lang="en-US" sz="2800" b="1" dirty="0">
                <a:latin typeface="Times New Roman" pitchFamily="18" charset="0"/>
              </a:rPr>
              <a:t>) И ЗДРАВЉЕ</a:t>
            </a:r>
            <a:endParaRPr lang="fr-FR" sz="1400" b="1" dirty="0">
              <a:latin typeface="Times New Roman" pitchFamily="18" charset="0"/>
            </a:endParaRPr>
          </a:p>
          <a:p>
            <a:pPr algn="just" eaLnBrk="0" hangingPunct="0"/>
            <a:endParaRPr lang="en-US" sz="2000" b="1" i="1" dirty="0">
              <a:latin typeface="Times New Roman" pitchFamily="18" charset="0"/>
            </a:endParaRPr>
          </a:p>
          <a:p>
            <a:pPr algn="just" eaLnBrk="0" hangingPunct="0"/>
            <a:endParaRPr lang="en-US" sz="2000" b="1" i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i="1" dirty="0" err="1">
                <a:latin typeface="Times New Roman" pitchFamily="18" charset="0"/>
              </a:rPr>
              <a:t>Дефицит</a:t>
            </a:r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2000" b="1" dirty="0">
              <a:latin typeface="Times New Roman" pitchFamily="18" charset="0"/>
            </a:endParaRPr>
          </a:p>
          <a:p>
            <a:pPr algn="just" eaLnBrk="0" hangingPunct="0"/>
            <a:endParaRPr lang="en-US" sz="2000" b="1" dirty="0">
              <a:latin typeface="Times New Roman" pitchFamily="18" charset="0"/>
            </a:endParaRPr>
          </a:p>
          <a:p>
            <a:pPr algn="just" eaLnBrk="0" hangingPunct="0"/>
            <a:endParaRPr lang="en-US" sz="20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 err="1">
                <a:latin typeface="Times New Roman" pitchFamily="18" charset="0"/>
              </a:rPr>
              <a:t>Обољење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познато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под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називом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3200" b="1" dirty="0" err="1">
                <a:latin typeface="Times New Roman" pitchFamily="18" charset="0"/>
              </a:rPr>
              <a:t>бери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en-US" sz="3200" b="1" dirty="0" err="1">
                <a:latin typeface="Times New Roman" pitchFamily="18" charset="0"/>
              </a:rPr>
              <a:t>бери</a:t>
            </a:r>
            <a:r>
              <a:rPr lang="en-US" sz="3200" b="1" dirty="0">
                <a:latin typeface="Times New Roman" pitchFamily="18" charset="0"/>
              </a:rPr>
              <a:t> – “</a:t>
            </a:r>
            <a:r>
              <a:rPr lang="en-US" sz="3200" b="1" dirty="0" err="1">
                <a:latin typeface="Times New Roman" pitchFamily="18" charset="0"/>
              </a:rPr>
              <a:t>ја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en-US" sz="3200" b="1" dirty="0" err="1">
                <a:latin typeface="Times New Roman" pitchFamily="18" charset="0"/>
              </a:rPr>
              <a:t>не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en-US" sz="3200" b="1" dirty="0" err="1">
                <a:latin typeface="Times New Roman" pitchFamily="18" charset="0"/>
              </a:rPr>
              <a:t>могу</a:t>
            </a:r>
            <a:r>
              <a:rPr lang="en-US" sz="3200" b="1" dirty="0">
                <a:latin typeface="Times New Roman" pitchFamily="18" charset="0"/>
              </a:rPr>
              <a:t>”.</a:t>
            </a:r>
            <a:r>
              <a:rPr lang="en-US" sz="2800" b="1" dirty="0">
                <a:latin typeface="Times New Roman" pitchFamily="18" charset="0"/>
              </a:rPr>
              <a:t> </a:t>
            </a:r>
          </a:p>
          <a:p>
            <a:pPr algn="just" eaLnBrk="0" hangingPunct="0"/>
            <a:r>
              <a:rPr lang="en-US" sz="2000" b="1" dirty="0" err="1"/>
              <a:t>Знаци</a:t>
            </a:r>
            <a:r>
              <a:rPr lang="en-US" sz="2000" b="1" dirty="0"/>
              <a:t> </a:t>
            </a:r>
            <a:r>
              <a:rPr lang="en-US" sz="2000" b="1" dirty="0" err="1"/>
              <a:t>су</a:t>
            </a:r>
            <a:r>
              <a:rPr lang="en-US" sz="2000" b="1" dirty="0"/>
              <a:t>: </a:t>
            </a:r>
            <a:r>
              <a:rPr lang="en-US" sz="2000" b="1" dirty="0" err="1"/>
              <a:t>малаксалост</a:t>
            </a:r>
            <a:r>
              <a:rPr lang="en-US" sz="2000" b="1" dirty="0"/>
              <a:t>, </a:t>
            </a:r>
            <a:r>
              <a:rPr lang="en-US" sz="2000" b="1" dirty="0" err="1"/>
              <a:t>мишићна</a:t>
            </a:r>
            <a:r>
              <a:rPr lang="en-US" sz="2000" b="1" dirty="0"/>
              <a:t> </a:t>
            </a:r>
            <a:r>
              <a:rPr lang="en-US" sz="2000" b="1" dirty="0" err="1"/>
              <a:t>немоћ</a:t>
            </a:r>
            <a:r>
              <a:rPr lang="en-US" sz="2000" b="1" dirty="0"/>
              <a:t>, </a:t>
            </a:r>
            <a:r>
              <a:rPr lang="en-US" sz="2000" b="1" dirty="0" err="1"/>
              <a:t>поремећаји</a:t>
            </a:r>
            <a:r>
              <a:rPr lang="en-US" sz="2000" b="1" dirty="0"/>
              <a:t> </a:t>
            </a:r>
            <a:r>
              <a:rPr lang="en-US" sz="2000" b="1" dirty="0" err="1"/>
              <a:t>нервног</a:t>
            </a:r>
            <a:r>
              <a:rPr lang="en-US" sz="2000" b="1" dirty="0"/>
              <a:t> (</a:t>
            </a:r>
            <a:r>
              <a:rPr lang="en-US" sz="2000" b="1" i="1" dirty="0" err="1"/>
              <a:t>слаба</a:t>
            </a:r>
            <a:r>
              <a:rPr lang="en-US" sz="2000" b="1" i="1" dirty="0"/>
              <a:t> </a:t>
            </a:r>
            <a:r>
              <a:rPr lang="en-US" sz="2000" b="1" i="1" dirty="0" err="1"/>
              <a:t>координација</a:t>
            </a:r>
            <a:r>
              <a:rPr lang="en-US" sz="2000" b="1" i="1" dirty="0"/>
              <a:t>, </a:t>
            </a:r>
            <a:r>
              <a:rPr lang="en-US" sz="2000" b="1" i="1" dirty="0" err="1"/>
              <a:t>пролазна</a:t>
            </a:r>
            <a:r>
              <a:rPr lang="en-US" sz="2000" b="1" i="1" dirty="0"/>
              <a:t> и </a:t>
            </a:r>
            <a:r>
              <a:rPr lang="en-US" sz="2000" b="1" i="1" dirty="0" err="1"/>
              <a:t>трајна</a:t>
            </a:r>
            <a:r>
              <a:rPr lang="en-US" sz="2000" b="1" i="1" dirty="0"/>
              <a:t> </a:t>
            </a:r>
            <a:r>
              <a:rPr lang="en-US" sz="2000" b="1" i="1" dirty="0" err="1"/>
              <a:t>одузетост</a:t>
            </a:r>
            <a:r>
              <a:rPr lang="en-US" sz="2000" b="1" i="1" dirty="0"/>
              <a:t> </a:t>
            </a:r>
            <a:r>
              <a:rPr lang="en-US" sz="2000" b="1" i="1" dirty="0" err="1"/>
              <a:t>нарочито</a:t>
            </a:r>
            <a:r>
              <a:rPr lang="en-US" sz="2000" b="1" i="1" dirty="0"/>
              <a:t> </a:t>
            </a:r>
            <a:r>
              <a:rPr lang="en-US" sz="2000" b="1" i="1" dirty="0" err="1"/>
              <a:t>руку</a:t>
            </a:r>
            <a:r>
              <a:rPr lang="en-US" sz="2000" b="1" i="1" dirty="0"/>
              <a:t> и </a:t>
            </a:r>
            <a:r>
              <a:rPr lang="en-US" sz="2000" b="1" i="1" dirty="0" err="1"/>
              <a:t>ногу</a:t>
            </a:r>
            <a:r>
              <a:rPr lang="en-US" sz="2000" b="1" dirty="0"/>
              <a:t>) и </a:t>
            </a:r>
            <a:r>
              <a:rPr lang="en-US" sz="2000" b="1" dirty="0" err="1"/>
              <a:t>кардиоваскуларног</a:t>
            </a:r>
            <a:r>
              <a:rPr lang="en-US" sz="2000" b="1" dirty="0"/>
              <a:t> </a:t>
            </a:r>
            <a:r>
              <a:rPr lang="en-US" sz="2000" b="1" dirty="0" err="1"/>
              <a:t>система</a:t>
            </a:r>
            <a:r>
              <a:rPr lang="en-US" sz="2000" b="1" dirty="0"/>
              <a:t> (</a:t>
            </a:r>
            <a:r>
              <a:rPr lang="en-US" sz="2000" b="1" i="1" dirty="0" err="1"/>
              <a:t>најчешће</a:t>
            </a:r>
            <a:r>
              <a:rPr lang="en-US" sz="2000" b="1" i="1" dirty="0"/>
              <a:t> </a:t>
            </a:r>
            <a:r>
              <a:rPr lang="en-US" sz="2000" b="1" i="1" dirty="0" err="1"/>
              <a:t>попуштање</a:t>
            </a:r>
            <a:r>
              <a:rPr lang="en-US" sz="2000" b="1" i="1" dirty="0"/>
              <a:t> </a:t>
            </a:r>
            <a:r>
              <a:rPr lang="en-US" sz="2000" b="1" i="1" dirty="0" err="1"/>
              <a:t>срчаног</a:t>
            </a:r>
            <a:r>
              <a:rPr lang="en-US" sz="2000" b="1" i="1" dirty="0"/>
              <a:t> </a:t>
            </a:r>
            <a:r>
              <a:rPr lang="en-US" sz="2000" b="1" i="1" dirty="0" err="1"/>
              <a:t>мишића</a:t>
            </a:r>
            <a:r>
              <a:rPr lang="en-US" sz="2000" b="1" dirty="0"/>
              <a:t>).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Text Box 2"/>
          <p:cNvSpPr txBox="1">
            <a:spLocks noChangeArrowheads="1"/>
          </p:cNvSpPr>
          <p:nvPr/>
        </p:nvSpPr>
        <p:spPr bwMode="auto">
          <a:xfrm>
            <a:off x="539750" y="1484313"/>
            <a:ext cx="76962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b="1">
                <a:latin typeface="Times New Roman" pitchFamily="18" charset="0"/>
              </a:rPr>
              <a:t>ВИТАМИН Б</a:t>
            </a:r>
            <a:r>
              <a:rPr lang="en-US" sz="2400" b="1" baseline="-25000">
                <a:latin typeface="Times New Roman" pitchFamily="18" charset="0"/>
              </a:rPr>
              <a:t>2 </a:t>
            </a:r>
            <a:r>
              <a:rPr lang="en-US" sz="2400" b="1">
                <a:latin typeface="Times New Roman" pitchFamily="18" charset="0"/>
              </a:rPr>
              <a:t>(</a:t>
            </a:r>
            <a:r>
              <a:rPr lang="en-US" sz="2400" b="1" i="1">
                <a:latin typeface="Times New Roman" pitchFamily="18" charset="0"/>
              </a:rPr>
              <a:t>РИБОФЛАВИН</a:t>
            </a:r>
            <a:r>
              <a:rPr lang="en-US" sz="2400" b="1">
                <a:latin typeface="Times New Roman" pitchFamily="18" charset="0"/>
              </a:rPr>
              <a:t>) - з</a:t>
            </a:r>
            <a:r>
              <a:rPr lang="en-US" sz="2400" b="1" i="1">
                <a:latin typeface="Times New Roman" pitchFamily="18" charset="0"/>
              </a:rPr>
              <a:t>начај и улога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Витамин Б</a:t>
            </a:r>
            <a:r>
              <a:rPr lang="en-US" sz="2400" b="1" baseline="-25000">
                <a:latin typeface="Times New Roman" pitchFamily="18" charset="0"/>
              </a:rPr>
              <a:t>2</a:t>
            </a:r>
            <a:r>
              <a:rPr lang="en-US" sz="2400" b="1">
                <a:latin typeface="Times New Roman" pitchFamily="18" charset="0"/>
              </a:rPr>
              <a:t> у организму функционише у 2 форме коензима и то као:</a:t>
            </a: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флавин мононуклеотид (</a:t>
            </a:r>
            <a:r>
              <a:rPr lang="en-US" sz="2400" b="1" i="1">
                <a:latin typeface="Times New Roman" pitchFamily="18" charset="0"/>
              </a:rPr>
              <a:t>ФМН</a:t>
            </a:r>
            <a:r>
              <a:rPr lang="en-US" sz="2400" b="1">
                <a:latin typeface="Times New Roman" pitchFamily="18" charset="0"/>
              </a:rPr>
              <a:t>)</a:t>
            </a: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флавин аденин-динуклеотид (</a:t>
            </a:r>
            <a:r>
              <a:rPr lang="en-US" sz="2400" b="1" i="1">
                <a:latin typeface="Times New Roman" pitchFamily="18" charset="0"/>
              </a:rPr>
              <a:t>ФАД</a:t>
            </a:r>
            <a:r>
              <a:rPr lang="en-US" sz="2400" b="1">
                <a:latin typeface="Times New Roman" pitchFamily="18" charset="0"/>
              </a:rPr>
              <a:t>)</a:t>
            </a:r>
          </a:p>
          <a:p>
            <a:pPr lvl="2"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Ензими који садрже ове коензиме укључени су у низ оксидо-редуктивних реакција у организму (</a:t>
            </a:r>
            <a:r>
              <a:rPr lang="en-US" sz="2400" b="1" i="1">
                <a:latin typeface="Times New Roman" pitchFamily="18" charset="0"/>
              </a:rPr>
              <a:t>метаболизму енергије и протеина</a:t>
            </a:r>
            <a:r>
              <a:rPr lang="en-US" sz="2400" b="1">
                <a:latin typeface="Times New Roman" pitchFamily="18" charset="0"/>
              </a:rPr>
              <a:t>).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Важан је антиоксидативни систем. 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Text Box 2"/>
          <p:cNvSpPr txBox="1">
            <a:spLocks noChangeArrowheads="1"/>
          </p:cNvSpPr>
          <p:nvPr/>
        </p:nvSpPr>
        <p:spPr bwMode="auto">
          <a:xfrm>
            <a:off x="323850" y="1412875"/>
            <a:ext cx="7696200" cy="520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Б</a:t>
            </a:r>
            <a:r>
              <a:rPr lang="en-US" sz="3200" b="1" baseline="-25000">
                <a:latin typeface="Times New Roman" pitchFamily="18" charset="0"/>
              </a:rPr>
              <a:t>2</a:t>
            </a:r>
            <a:r>
              <a:rPr lang="en-US" sz="2800" b="1" baseline="-25000">
                <a:latin typeface="Times New Roman" pitchFamily="18" charset="0"/>
              </a:rPr>
              <a:t> </a:t>
            </a:r>
            <a:r>
              <a:rPr lang="en-US" sz="2800" b="1">
                <a:latin typeface="Times New Roman" pitchFamily="18" charset="0"/>
              </a:rPr>
              <a:t>(</a:t>
            </a:r>
            <a:r>
              <a:rPr lang="en-US" sz="2800" b="1" i="1">
                <a:latin typeface="Times New Roman" pitchFamily="18" charset="0"/>
              </a:rPr>
              <a:t>РИБОФЛАВИН</a:t>
            </a:r>
            <a:r>
              <a:rPr lang="en-US" sz="2800" b="1">
                <a:latin typeface="Times New Roman" pitchFamily="18" charset="0"/>
              </a:rPr>
              <a:t>) -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en-US" sz="2800" b="1" i="1">
                <a:latin typeface="Times New Roman" pitchFamily="18" charset="0"/>
              </a:rPr>
              <a:t>садржај у храни и препоручени унос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ГЛАВНИ ИЗВОР</a:t>
            </a:r>
            <a:endParaRPr lang="en-US" sz="24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 i="1">
                <a:latin typeface="Times New Roman" pitchFamily="18" charset="0"/>
              </a:rPr>
              <a:t>намирнице животињског порекла</a:t>
            </a:r>
            <a:endParaRPr lang="fr-FR" sz="2400" b="1" i="1">
              <a:latin typeface="Times New Roman" pitchFamily="18" charset="0"/>
            </a:endParaRPr>
          </a:p>
          <a:p>
            <a:pPr lvl="3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млеко и млечни производи</a:t>
            </a: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месо, риба, јаја</a:t>
            </a: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изнутрице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 i="1">
                <a:latin typeface="Times New Roman" pitchFamily="18" charset="0"/>
              </a:rPr>
              <a:t>намирнице биљног порекла</a:t>
            </a:r>
            <a:endParaRPr lang="fr-FR" sz="2400" b="1" i="1">
              <a:latin typeface="Times New Roman" pitchFamily="18" charset="0"/>
            </a:endParaRPr>
          </a:p>
          <a:p>
            <a:pPr lvl="3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зелено поврће (</a:t>
            </a:r>
            <a:r>
              <a:rPr lang="fr-FR" sz="2400" b="1" i="1">
                <a:latin typeface="Times New Roman" pitchFamily="18" charset="0"/>
              </a:rPr>
              <a:t>спанаћ, кељ, купус</a:t>
            </a:r>
            <a:r>
              <a:rPr lang="fr-FR" sz="2400" b="1">
                <a:latin typeface="Times New Roman" pitchFamily="18" charset="0"/>
              </a:rPr>
              <a:t>)</a:t>
            </a: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квасац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Text Box 2"/>
          <p:cNvSpPr txBox="1">
            <a:spLocks noChangeArrowheads="1"/>
          </p:cNvSpPr>
          <p:nvPr/>
        </p:nvSpPr>
        <p:spPr bwMode="auto">
          <a:xfrm>
            <a:off x="395288" y="1484313"/>
            <a:ext cx="76962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3200" b="1" dirty="0">
                <a:latin typeface="Times New Roman" pitchFamily="18" charset="0"/>
              </a:rPr>
              <a:t>Б</a:t>
            </a:r>
            <a:r>
              <a:rPr lang="en-US" sz="3200" b="1" baseline="-25000" dirty="0">
                <a:latin typeface="Times New Roman" pitchFamily="18" charset="0"/>
              </a:rPr>
              <a:t>2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>
                <a:latin typeface="Times New Roman" pitchFamily="18" charset="0"/>
              </a:rPr>
              <a:t>РИБОФЛАВИН</a:t>
            </a:r>
            <a:r>
              <a:rPr lang="en-US" sz="2800" b="1" dirty="0">
                <a:latin typeface="Times New Roman" pitchFamily="18" charset="0"/>
              </a:rPr>
              <a:t>) -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садржај</a:t>
            </a:r>
            <a:r>
              <a:rPr lang="en-US" sz="2800" b="1" i="1" dirty="0">
                <a:latin typeface="Times New Roman" pitchFamily="18" charset="0"/>
              </a:rPr>
              <a:t> у </a:t>
            </a:r>
            <a:r>
              <a:rPr lang="en-US" sz="2800" b="1" i="1" dirty="0" err="1">
                <a:latin typeface="Times New Roman" pitchFamily="18" charset="0"/>
              </a:rPr>
              <a:t>храни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препоручени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унос</a:t>
            </a:r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24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>
                <a:latin typeface="Times New Roman" pitchFamily="18" charset="0"/>
              </a:rPr>
              <a:t>ДНЕВНЕ ПОТРЕБЕ  </a:t>
            </a: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 err="1">
                <a:latin typeface="Times New Roman" pitchFamily="18" charset="0"/>
              </a:rPr>
              <a:t>Препоруке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америчких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стручњака</a:t>
            </a:r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lvl="2" algn="just" eaLnBrk="0" hangingPunct="0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dirty="0">
                <a:latin typeface="Times New Roman" pitchFamily="18" charset="0"/>
              </a:rPr>
              <a:t>0,6 </a:t>
            </a:r>
            <a:r>
              <a:rPr lang="en-US" sz="2800" b="1" dirty="0" smtClean="0">
                <a:latin typeface="Times New Roman" pitchFamily="18" charset="0"/>
              </a:rPr>
              <a:t>mg </a:t>
            </a:r>
            <a:r>
              <a:rPr lang="en-US" sz="2800" b="1" dirty="0" err="1">
                <a:latin typeface="Times New Roman" pitchFamily="18" charset="0"/>
              </a:rPr>
              <a:t>на</a:t>
            </a:r>
            <a:r>
              <a:rPr lang="en-US" sz="2800" b="1" dirty="0">
                <a:latin typeface="Times New Roman" pitchFamily="18" charset="0"/>
              </a:rPr>
              <a:t> 1000 </a:t>
            </a:r>
            <a:r>
              <a:rPr lang="en-US" sz="2800" b="1" dirty="0" smtClean="0">
                <a:latin typeface="Times New Roman" pitchFamily="18" charset="0"/>
              </a:rPr>
              <a:t>kcal </a:t>
            </a:r>
            <a:r>
              <a:rPr lang="en-US" sz="2800" b="1" dirty="0" err="1">
                <a:latin typeface="Times New Roman" pitchFamily="18" charset="0"/>
              </a:rPr>
              <a:t>одрасли</a:t>
            </a:r>
            <a:endParaRPr lang="en-US" sz="2800" b="1" dirty="0">
              <a:latin typeface="Times New Roman" pitchFamily="18" charset="0"/>
            </a:endParaRPr>
          </a:p>
          <a:p>
            <a:pPr lvl="2" algn="just" eaLnBrk="0" hangingPunct="0"/>
            <a:endParaRPr lang="en-US" sz="2800" b="1" dirty="0">
              <a:latin typeface="Times New Roman" pitchFamily="18" charset="0"/>
            </a:endParaRPr>
          </a:p>
          <a:p>
            <a:pPr lvl="2" eaLnBrk="0" hangingPunct="0"/>
            <a:endParaRPr lang="en-US" sz="2400" b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Text Box 2"/>
          <p:cNvSpPr txBox="1">
            <a:spLocks noChangeArrowheads="1"/>
          </p:cNvSpPr>
          <p:nvPr/>
        </p:nvSpPr>
        <p:spPr bwMode="auto">
          <a:xfrm>
            <a:off x="468313" y="1341438"/>
            <a:ext cx="76962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3200" b="1" dirty="0">
                <a:latin typeface="Times New Roman" pitchFamily="18" charset="0"/>
              </a:rPr>
              <a:t>Б</a:t>
            </a:r>
            <a:r>
              <a:rPr lang="en-US" sz="3200" b="1" baseline="-25000" dirty="0">
                <a:latin typeface="Times New Roman" pitchFamily="18" charset="0"/>
              </a:rPr>
              <a:t>2</a:t>
            </a:r>
            <a:r>
              <a:rPr lang="en-US" sz="2800" b="1" baseline="-25000" dirty="0">
                <a:latin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>
                <a:latin typeface="Times New Roman" pitchFamily="18" charset="0"/>
              </a:rPr>
              <a:t>РИБОФЛАВИН</a:t>
            </a:r>
            <a:r>
              <a:rPr lang="en-US" sz="2800" b="1" dirty="0">
                <a:latin typeface="Times New Roman" pitchFamily="18" charset="0"/>
              </a:rPr>
              <a:t>) И ЗДРАВЉЕ</a:t>
            </a:r>
          </a:p>
          <a:p>
            <a:pPr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r>
              <a:rPr lang="nl-NL" sz="2800" b="1" i="1" dirty="0">
                <a:latin typeface="Times New Roman" pitchFamily="18" charset="0"/>
              </a:rPr>
              <a:t>Дефицит</a:t>
            </a:r>
          </a:p>
          <a:p>
            <a:pPr algn="just" eaLnBrk="0" hangingPunct="0"/>
            <a:endParaRPr lang="nl-NL" sz="2800" b="1" dirty="0">
              <a:latin typeface="Times New Roman" pitchFamily="18" charset="0"/>
            </a:endParaRPr>
          </a:p>
          <a:p>
            <a:pPr algn="just" eaLnBrk="0" hangingPunct="0"/>
            <a:r>
              <a:rPr lang="nl-NL" sz="2800" b="1" dirty="0">
                <a:latin typeface="Times New Roman" pitchFamily="18" charset="0"/>
              </a:rPr>
              <a:t>Обољење је познато под називом арибофлавиноза. </a:t>
            </a:r>
          </a:p>
          <a:p>
            <a:pPr algn="just" eaLnBrk="0" hangingPunct="0"/>
            <a:endParaRPr lang="nl-NL" sz="2800" b="1" dirty="0">
              <a:latin typeface="Times New Roman" pitchFamily="18" charset="0"/>
            </a:endParaRPr>
          </a:p>
          <a:p>
            <a:pPr algn="just" eaLnBrk="0" hangingPunct="0"/>
            <a:r>
              <a:rPr lang="nl-NL" sz="2800" b="1" dirty="0">
                <a:latin typeface="Times New Roman" pitchFamily="18" charset="0"/>
              </a:rPr>
              <a:t>Знаци су: запаљење очију, усана, углова усана-“жвале”, усне дупље, језика.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 Box 2"/>
          <p:cNvSpPr txBox="1">
            <a:spLocks noChangeArrowheads="1"/>
          </p:cNvSpPr>
          <p:nvPr/>
        </p:nvSpPr>
        <p:spPr bwMode="auto">
          <a:xfrm>
            <a:off x="762000" y="1066800"/>
            <a:ext cx="76962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2" algn="just" eaLnBrk="0" hangingPunct="0"/>
            <a:endParaRPr lang="de-DE" sz="1400" b="1" dirty="0">
              <a:latin typeface="Times New Roman" pitchFamily="18" charset="0"/>
            </a:endParaRPr>
          </a:p>
          <a:p>
            <a:pPr lvl="2" algn="just" eaLnBrk="0" hangingPunct="0"/>
            <a:r>
              <a:rPr lang="de-DE" sz="2800" b="1" dirty="0">
                <a:latin typeface="Times New Roman" pitchFamily="18" charset="0"/>
              </a:rPr>
              <a:t>ЛИПОСОЛУБИЛНИ ВИТАМИНИ СУ</a:t>
            </a:r>
          </a:p>
          <a:p>
            <a:pPr lvl="2" algn="just" eaLnBrk="0" hangingPunct="0"/>
            <a:endParaRPr lang="de-DE" sz="2400" b="1" dirty="0">
              <a:latin typeface="Times New Roman" pitchFamily="18" charset="0"/>
            </a:endParaRPr>
          </a:p>
          <a:p>
            <a:pPr lvl="3" algn="just" eaLnBrk="0" hangingPunct="0"/>
            <a:r>
              <a:rPr lang="de-DE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400" b="1" dirty="0">
                <a:latin typeface="Times New Roman" pitchFamily="18" charset="0"/>
              </a:rPr>
              <a:t>Витамин А</a:t>
            </a:r>
          </a:p>
          <a:p>
            <a:pPr lvl="3" eaLnBrk="0" hangingPunct="0"/>
            <a:r>
              <a:rPr lang="de-DE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400" b="1" dirty="0">
                <a:latin typeface="Times New Roman" pitchFamily="18" charset="0"/>
              </a:rPr>
              <a:t>Витамин </a:t>
            </a:r>
            <a:r>
              <a:rPr lang="de-DE" sz="2400" b="1" dirty="0" smtClean="0">
                <a:latin typeface="Times New Roman" pitchFamily="18" charset="0"/>
              </a:rPr>
              <a:t>Д</a:t>
            </a:r>
            <a:r>
              <a:rPr lang="sr-Cyrl-RS" sz="2400" b="1" dirty="0" smtClean="0">
                <a:latin typeface="Times New Roman" pitchFamily="18" charset="0"/>
              </a:rPr>
              <a:t>е</a:t>
            </a:r>
            <a:endParaRPr lang="de-DE" sz="2400" b="1" dirty="0">
              <a:latin typeface="Times New Roman" pitchFamily="18" charset="0"/>
            </a:endParaRPr>
          </a:p>
          <a:p>
            <a:pPr lvl="3" eaLnBrk="0" hangingPunct="0"/>
            <a:r>
              <a:rPr lang="de-DE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400" b="1" dirty="0">
                <a:latin typeface="Times New Roman" pitchFamily="18" charset="0"/>
              </a:rPr>
              <a:t>Витамин Е</a:t>
            </a:r>
          </a:p>
          <a:p>
            <a:pPr lvl="3" eaLnBrk="0" hangingPunct="0"/>
            <a:r>
              <a:rPr lang="de-DE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400" b="1" dirty="0">
                <a:latin typeface="Times New Roman" pitchFamily="18" charset="0"/>
              </a:rPr>
              <a:t>Витамiн К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Text Box 2"/>
          <p:cNvSpPr txBox="1">
            <a:spLocks noChangeArrowheads="1"/>
          </p:cNvSpPr>
          <p:nvPr/>
        </p:nvSpPr>
        <p:spPr bwMode="auto">
          <a:xfrm>
            <a:off x="468313" y="1196975"/>
            <a:ext cx="7696200" cy="558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НИАЦИН (</a:t>
            </a:r>
            <a:r>
              <a:rPr lang="en-US" sz="2800" b="1" i="1">
                <a:latin typeface="Times New Roman" pitchFamily="18" charset="0"/>
              </a:rPr>
              <a:t>НИКОТИНСКА КИСЕЛИНА</a:t>
            </a:r>
            <a:r>
              <a:rPr lang="en-US" sz="2800" b="1">
                <a:latin typeface="Times New Roman" pitchFamily="18" charset="0"/>
              </a:rPr>
              <a:t>) - з</a:t>
            </a:r>
            <a:r>
              <a:rPr lang="en-US" sz="2800" b="1" i="1">
                <a:latin typeface="Times New Roman" pitchFamily="18" charset="0"/>
              </a:rPr>
              <a:t>начај и улога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Нијацин је генеричко име за никотинску киселину или њен природни дериват никотинамид. 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Нијацин у организму делује после конверзије у никотинамид аденин-динуклеотид фосфат (</a:t>
            </a:r>
            <a:r>
              <a:rPr lang="en-US" sz="2800" b="1" i="1">
                <a:latin typeface="Times New Roman" pitchFamily="18" charset="0"/>
              </a:rPr>
              <a:t>NADP</a:t>
            </a:r>
            <a:r>
              <a:rPr lang="en-US" sz="2800" b="1">
                <a:latin typeface="Times New Roman" pitchFamily="18" charset="0"/>
              </a:rPr>
              <a:t>) или никотинамид аденин-динуклетид (</a:t>
            </a:r>
            <a:r>
              <a:rPr lang="en-US" sz="2800" b="1" i="1">
                <a:latin typeface="Times New Roman" pitchFamily="18" charset="0"/>
              </a:rPr>
              <a:t>NAD</a:t>
            </a:r>
            <a:r>
              <a:rPr lang="en-US" sz="2800" b="1">
                <a:latin typeface="Times New Roman" pitchFamily="18" charset="0"/>
              </a:rPr>
              <a:t>). 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Text Box 2"/>
          <p:cNvSpPr txBox="1">
            <a:spLocks noChangeArrowheads="1"/>
          </p:cNvSpPr>
          <p:nvPr/>
        </p:nvSpPr>
        <p:spPr bwMode="auto">
          <a:xfrm>
            <a:off x="539750" y="1052513"/>
            <a:ext cx="76962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Times New Roman" pitchFamily="18" charset="0"/>
              </a:rPr>
              <a:t>НИАЦИН (</a:t>
            </a:r>
            <a:r>
              <a:rPr lang="en-US" sz="2800" b="1" i="1" dirty="0">
                <a:latin typeface="Times New Roman" pitchFamily="18" charset="0"/>
              </a:rPr>
              <a:t>НИКОТИНСКА КИСЕЛИНА</a:t>
            </a:r>
            <a:r>
              <a:rPr lang="en-US" sz="2800" b="1" dirty="0">
                <a:latin typeface="Times New Roman" pitchFamily="18" charset="0"/>
              </a:rPr>
              <a:t>) - </a:t>
            </a:r>
            <a:r>
              <a:rPr lang="en-US" sz="2800" b="1" dirty="0" err="1">
                <a:latin typeface="Times New Roman" pitchFamily="18" charset="0"/>
              </a:rPr>
              <a:t>з</a:t>
            </a:r>
            <a:r>
              <a:rPr lang="en-US" sz="2800" b="1" i="1" dirty="0" err="1">
                <a:latin typeface="Times New Roman" pitchFamily="18" charset="0"/>
              </a:rPr>
              <a:t>начај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улога</a:t>
            </a:r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2400" b="1" dirty="0">
              <a:latin typeface="Times New Roman" pitchFamily="18" charset="0"/>
            </a:endParaRP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 err="1">
                <a:latin typeface="Times New Roman" pitchFamily="18" charset="0"/>
              </a:rPr>
              <a:t>Укључује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се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оксидоредуктивне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реакције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метаболизму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угљених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хидрата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масти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ткивно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дисање</a:t>
            </a:r>
            <a:r>
              <a:rPr lang="en-US" sz="2800" b="1" dirty="0">
                <a:latin typeface="Times New Roman" pitchFamily="18" charset="0"/>
              </a:rPr>
              <a:t>.</a:t>
            </a: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Text Box 2"/>
          <p:cNvSpPr txBox="1">
            <a:spLocks noChangeArrowheads="1"/>
          </p:cNvSpPr>
          <p:nvPr/>
        </p:nvSpPr>
        <p:spPr bwMode="auto">
          <a:xfrm>
            <a:off x="684213" y="1628775"/>
            <a:ext cx="7696200" cy="481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НИАЦИН (</a:t>
            </a:r>
            <a:r>
              <a:rPr lang="en-US" sz="2800" b="1" i="1">
                <a:latin typeface="Times New Roman" pitchFamily="18" charset="0"/>
              </a:rPr>
              <a:t>НИКОТИНСКА КИСЕЛИНА</a:t>
            </a:r>
            <a:r>
              <a:rPr lang="en-US" sz="2800" b="1">
                <a:latin typeface="Times New Roman" pitchFamily="18" charset="0"/>
              </a:rPr>
              <a:t>) - </a:t>
            </a:r>
            <a:r>
              <a:rPr lang="en-US" sz="2800" b="1" i="1">
                <a:latin typeface="Times New Roman" pitchFamily="18" charset="0"/>
              </a:rPr>
              <a:t>садржај у храни и препоручени унос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lvl="2" algn="just" eaLnBrk="0" hangingPunct="0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 i="1">
                <a:latin typeface="Times New Roman" pitchFamily="18" charset="0"/>
              </a:rPr>
              <a:t>намирнице животињског порекла</a:t>
            </a:r>
          </a:p>
          <a:p>
            <a:pPr lvl="3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млеко и млечни производи</a:t>
            </a: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месо, риба, јаја</a:t>
            </a: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изнутрице</a:t>
            </a:r>
          </a:p>
          <a:p>
            <a:pPr lvl="3" algn="just" eaLnBrk="0" hangingPunct="0"/>
            <a:endParaRPr lang="fr-FR" sz="16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 i="1">
                <a:latin typeface="Times New Roman" pitchFamily="18" charset="0"/>
              </a:rPr>
              <a:t>намирнице биљног порекла</a:t>
            </a:r>
          </a:p>
          <a:p>
            <a:pPr lvl="3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цереалије (</a:t>
            </a:r>
            <a:r>
              <a:rPr lang="fr-FR" sz="2400" b="1" i="1">
                <a:latin typeface="Times New Roman" pitchFamily="18" charset="0"/>
              </a:rPr>
              <a:t>кукуруз</a:t>
            </a:r>
            <a:r>
              <a:rPr lang="fr-FR" sz="2400" b="1">
                <a:latin typeface="Times New Roman" pitchFamily="18" charset="0"/>
              </a:rPr>
              <a:t>)</a:t>
            </a: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воће (</a:t>
            </a:r>
            <a:r>
              <a:rPr lang="fr-FR" sz="2400" b="1" i="1">
                <a:latin typeface="Times New Roman" pitchFamily="18" charset="0"/>
              </a:rPr>
              <a:t>кикирики, ораси</a:t>
            </a:r>
            <a:r>
              <a:rPr lang="fr-FR" sz="2400" b="1">
                <a:latin typeface="Times New Roman" pitchFamily="18" charset="0"/>
              </a:rPr>
              <a:t>)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Text Box 2"/>
          <p:cNvSpPr txBox="1">
            <a:spLocks noChangeArrowheads="1"/>
          </p:cNvSpPr>
          <p:nvPr/>
        </p:nvSpPr>
        <p:spPr bwMode="auto">
          <a:xfrm>
            <a:off x="468313" y="1700213"/>
            <a:ext cx="769620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Times New Roman" pitchFamily="18" charset="0"/>
              </a:rPr>
              <a:t>НИАЦИН (</a:t>
            </a:r>
            <a:r>
              <a:rPr lang="en-US" sz="2800" b="1" i="1" dirty="0">
                <a:latin typeface="Times New Roman" pitchFamily="18" charset="0"/>
              </a:rPr>
              <a:t>НИКОТИНСКА КИСЕЛИНА</a:t>
            </a:r>
            <a:r>
              <a:rPr lang="en-US" sz="2800" b="1" dirty="0">
                <a:latin typeface="Times New Roman" pitchFamily="18" charset="0"/>
              </a:rPr>
              <a:t>) - </a:t>
            </a:r>
            <a:r>
              <a:rPr lang="en-US" sz="2800" b="1" i="1" dirty="0" err="1">
                <a:latin typeface="Times New Roman" pitchFamily="18" charset="0"/>
              </a:rPr>
              <a:t>садржај</a:t>
            </a:r>
            <a:r>
              <a:rPr lang="en-US" sz="2800" b="1" i="1" dirty="0">
                <a:latin typeface="Times New Roman" pitchFamily="18" charset="0"/>
              </a:rPr>
              <a:t> у </a:t>
            </a:r>
            <a:r>
              <a:rPr lang="en-US" sz="2800" b="1" i="1" dirty="0" err="1">
                <a:latin typeface="Times New Roman" pitchFamily="18" charset="0"/>
              </a:rPr>
              <a:t>храни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препоручени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унос</a:t>
            </a:r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fr-FR" sz="2400" b="1" dirty="0">
              <a:latin typeface="Times New Roman" pitchFamily="18" charset="0"/>
            </a:endParaRPr>
          </a:p>
          <a:p>
            <a:pPr algn="just" eaLnBrk="0" hangingPunct="0"/>
            <a:r>
              <a:rPr lang="fr-FR" sz="2800" b="1" dirty="0">
                <a:latin typeface="Times New Roman" pitchFamily="18" charset="0"/>
              </a:rPr>
              <a:t>ДНЕВНЕ ПОТРЕБЕ  </a:t>
            </a:r>
          </a:p>
          <a:p>
            <a:pPr algn="just" eaLnBrk="0" hangingPunct="0"/>
            <a:endParaRPr lang="fr-FR" sz="2800" b="1" dirty="0">
              <a:latin typeface="Times New Roman" pitchFamily="18" charset="0"/>
            </a:endParaRPr>
          </a:p>
          <a:p>
            <a:pPr algn="just" eaLnBrk="0" hangingPunct="0"/>
            <a:r>
              <a:rPr lang="fr-FR" sz="2800" b="1" dirty="0" err="1">
                <a:latin typeface="Times New Roman" pitchFamily="18" charset="0"/>
              </a:rPr>
              <a:t>Препоруке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амер</a:t>
            </a:r>
            <a:r>
              <a:rPr lang="en-US" sz="2800" b="1" dirty="0" err="1">
                <a:latin typeface="Times New Roman" pitchFamily="18" charset="0"/>
              </a:rPr>
              <a:t>ичких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стручњака</a:t>
            </a:r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lvl="2" algn="just" eaLnBrk="0" hangingPunct="0"/>
            <a:r>
              <a:rPr lang="nl-NL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 dirty="0">
                <a:latin typeface="Times New Roman" pitchFamily="18" charset="0"/>
              </a:rPr>
              <a:t>15-19 mg /NE na 1000 </a:t>
            </a:r>
            <a:r>
              <a:rPr lang="nl-NL" sz="2800" b="1" dirty="0" smtClean="0">
                <a:latin typeface="Times New Roman" pitchFamily="18" charset="0"/>
              </a:rPr>
              <a:t>kcаl </a:t>
            </a:r>
            <a:r>
              <a:rPr lang="nl-NL" sz="2800" b="1" dirty="0">
                <a:latin typeface="Times New Roman" pitchFamily="18" charset="0"/>
              </a:rPr>
              <a:t>одрасли</a:t>
            </a:r>
          </a:p>
          <a:p>
            <a:pPr lvl="2" algn="just" eaLnBrk="0" hangingPunct="0"/>
            <a:endParaRPr lang="nl-NL" sz="2800" b="1" dirty="0">
              <a:latin typeface="Times New Roman" pitchFamily="18" charset="0"/>
            </a:endParaRPr>
          </a:p>
          <a:p>
            <a:pPr lvl="2" eaLnBrk="0" hangingPunct="0"/>
            <a:endParaRPr lang="en-US" sz="2800" b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Text Box 2"/>
          <p:cNvSpPr txBox="1">
            <a:spLocks noChangeArrowheads="1"/>
          </p:cNvSpPr>
          <p:nvPr/>
        </p:nvSpPr>
        <p:spPr bwMode="auto">
          <a:xfrm>
            <a:off x="468313" y="1052513"/>
            <a:ext cx="7696200" cy="561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НИАЦИН (</a:t>
            </a:r>
            <a:r>
              <a:rPr lang="en-US" sz="2800" b="1" i="1">
                <a:latin typeface="Times New Roman" pitchFamily="18" charset="0"/>
              </a:rPr>
              <a:t>НИКОТИНСКА КИСЕЛИНА</a:t>
            </a:r>
            <a:r>
              <a:rPr lang="en-US" sz="2800" b="1">
                <a:latin typeface="Times New Roman" pitchFamily="18" charset="0"/>
              </a:rPr>
              <a:t>) И ЗДРАВЉЕ</a:t>
            </a:r>
          </a:p>
          <a:p>
            <a:pPr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 i="1">
                <a:latin typeface="Times New Roman" pitchFamily="18" charset="0"/>
              </a:rPr>
              <a:t>Дефицит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r>
              <a:rPr lang="nl-NL" sz="2800" b="1">
                <a:latin typeface="Times New Roman" pitchFamily="18" charset="0"/>
              </a:rPr>
              <a:t>Недостатак нијацина је познат као обољење пелагра. 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Знаци су 4Д: детматитис (</a:t>
            </a:r>
            <a:r>
              <a:rPr lang="en-US" sz="2800" b="1" i="1">
                <a:latin typeface="Times New Roman" pitchFamily="18" charset="0"/>
              </a:rPr>
              <a:t>изазван дејством сунчеве радијације-лице, шаке</a:t>
            </a:r>
            <a:r>
              <a:rPr lang="en-US" sz="2800" b="1">
                <a:latin typeface="Times New Roman" pitchFamily="18" charset="0"/>
              </a:rPr>
              <a:t>), дијареја (</a:t>
            </a:r>
            <a:r>
              <a:rPr lang="en-US" sz="2800" b="1" i="1">
                <a:latin typeface="Times New Roman" pitchFamily="18" charset="0"/>
              </a:rPr>
              <a:t>светло црвен језик, повраћање, затвор</a:t>
            </a:r>
            <a:r>
              <a:rPr lang="en-US" sz="2800" b="1">
                <a:latin typeface="Times New Roman" pitchFamily="18" charset="0"/>
              </a:rPr>
              <a:t>), деменција (</a:t>
            </a:r>
            <a:r>
              <a:rPr lang="en-US" sz="2800" b="1" i="1">
                <a:latin typeface="Times New Roman" pitchFamily="18" charset="0"/>
              </a:rPr>
              <a:t>главобоља, раздражљивост, губитак памћења</a:t>
            </a:r>
            <a:r>
              <a:rPr lang="en-US" sz="2800" b="1">
                <a:latin typeface="Times New Roman" pitchFamily="18" charset="0"/>
              </a:rPr>
              <a:t>) и могуће 4 Д “death” (</a:t>
            </a:r>
            <a:r>
              <a:rPr lang="en-US" sz="2800" b="1" i="1">
                <a:latin typeface="Times New Roman" pitchFamily="18" charset="0"/>
              </a:rPr>
              <a:t>смрт</a:t>
            </a:r>
            <a:r>
              <a:rPr lang="en-US" sz="2800" b="1">
                <a:latin typeface="Times New Roman" pitchFamily="18" charset="0"/>
              </a:rPr>
              <a:t>).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Text Box 2"/>
          <p:cNvSpPr txBox="1">
            <a:spLocks noChangeArrowheads="1"/>
          </p:cNvSpPr>
          <p:nvPr/>
        </p:nvSpPr>
        <p:spPr bwMode="auto">
          <a:xfrm>
            <a:off x="468313" y="1052513"/>
            <a:ext cx="7696200" cy="545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</a:t>
            </a:r>
            <a:r>
              <a:rPr lang="en-US" sz="3200" b="1">
                <a:latin typeface="Times New Roman" pitchFamily="18" charset="0"/>
              </a:rPr>
              <a:t> Б</a:t>
            </a:r>
            <a:r>
              <a:rPr lang="en-US" sz="3200" b="1" baseline="-25000">
                <a:latin typeface="Times New Roman" pitchFamily="18" charset="0"/>
              </a:rPr>
              <a:t>6</a:t>
            </a:r>
            <a:r>
              <a:rPr lang="en-US" sz="2800" b="1">
                <a:latin typeface="Times New Roman" pitchFamily="18" charset="0"/>
              </a:rPr>
              <a:t> (</a:t>
            </a:r>
            <a:r>
              <a:rPr lang="en-US" sz="2800" b="1" i="1">
                <a:latin typeface="Times New Roman" pitchFamily="18" charset="0"/>
              </a:rPr>
              <a:t>ПИРИДОКСИН</a:t>
            </a:r>
            <a:r>
              <a:rPr lang="en-US" sz="2800" b="1">
                <a:latin typeface="Times New Roman" pitchFamily="18" charset="0"/>
              </a:rPr>
              <a:t>) - з</a:t>
            </a:r>
            <a:r>
              <a:rPr lang="en-US" sz="2800" b="1" i="1">
                <a:latin typeface="Times New Roman" pitchFamily="18" charset="0"/>
              </a:rPr>
              <a:t>начај и улога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Природно се налази у 3 облика:</a:t>
            </a: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пиридоксин</a:t>
            </a:r>
          </a:p>
          <a:p>
            <a:pPr lvl="2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пиридоксал</a:t>
            </a:r>
          </a:p>
          <a:p>
            <a:pPr lvl="2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пиридоксамин</a:t>
            </a:r>
          </a:p>
          <a:p>
            <a:pPr algn="just" eaLnBrk="0" hangingPunct="0"/>
            <a:endParaRPr lang="en-US" sz="20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Главна улога витамина Б</a:t>
            </a:r>
            <a:r>
              <a:rPr lang="en-US" sz="2800" b="1" baseline="-25000">
                <a:latin typeface="Times New Roman" pitchFamily="18" charset="0"/>
              </a:rPr>
              <a:t>6</a:t>
            </a:r>
            <a:r>
              <a:rPr lang="en-US" sz="2800" b="1">
                <a:latin typeface="Times New Roman" pitchFamily="18" charset="0"/>
              </a:rPr>
              <a:t> је као коензима у метаболизаму протеина. Везан је уско за метаболизам триптофана и метионина. </a:t>
            </a:r>
          </a:p>
          <a:p>
            <a:pPr algn="just" eaLnBrk="0" hangingPunct="0"/>
            <a:endParaRPr lang="en-US" sz="20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Учествује у синтези</a:t>
            </a:r>
            <a:r>
              <a:rPr lang="en-US" sz="2800" b="1">
                <a:solidFill>
                  <a:srgbClr val="FFFFCC"/>
                </a:solidFill>
                <a:latin typeface="Times New Roman" pitchFamily="18" charset="0"/>
              </a:rPr>
              <a:t> </a:t>
            </a:r>
            <a:r>
              <a:rPr lang="en-US" sz="2800" b="1">
                <a:latin typeface="Times New Roman" pitchFamily="18" charset="0"/>
              </a:rPr>
              <a:t>хема</a:t>
            </a:r>
            <a:r>
              <a:rPr lang="en-US" sz="2800" b="1">
                <a:solidFill>
                  <a:srgbClr val="FFFFCC"/>
                </a:solidFill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Text Box 2"/>
          <p:cNvSpPr txBox="1">
            <a:spLocks noChangeArrowheads="1"/>
          </p:cNvSpPr>
          <p:nvPr/>
        </p:nvSpPr>
        <p:spPr bwMode="auto">
          <a:xfrm>
            <a:off x="539750" y="1066800"/>
            <a:ext cx="7696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3200" b="1" dirty="0">
                <a:latin typeface="Times New Roman" pitchFamily="18" charset="0"/>
              </a:rPr>
              <a:t>Б</a:t>
            </a:r>
            <a:r>
              <a:rPr lang="en-US" sz="3200" b="1" baseline="-25000" dirty="0">
                <a:latin typeface="Times New Roman" pitchFamily="18" charset="0"/>
              </a:rPr>
              <a:t>6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>
                <a:latin typeface="Times New Roman" pitchFamily="18" charset="0"/>
              </a:rPr>
              <a:t>ПИРИДОКСИН</a:t>
            </a:r>
            <a:r>
              <a:rPr lang="en-US" sz="2800" b="1" dirty="0">
                <a:latin typeface="Times New Roman" pitchFamily="18" charset="0"/>
              </a:rPr>
              <a:t>) -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садржај</a:t>
            </a:r>
            <a:r>
              <a:rPr lang="en-US" sz="2800" b="1" i="1" dirty="0">
                <a:latin typeface="Times New Roman" pitchFamily="18" charset="0"/>
              </a:rPr>
              <a:t> у </a:t>
            </a:r>
            <a:r>
              <a:rPr lang="en-US" sz="2800" b="1" i="1" dirty="0" err="1">
                <a:latin typeface="Times New Roman" pitchFamily="18" charset="0"/>
              </a:rPr>
              <a:t>храни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препоручени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унос</a:t>
            </a:r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16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en-US" b="1" dirty="0">
              <a:latin typeface="Times New Roman" pitchFamily="18" charset="0"/>
            </a:endParaRPr>
          </a:p>
          <a:p>
            <a:pPr lvl="2" algn="just" eaLnBrk="0" hangingPunct="0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i="1" dirty="0" err="1">
                <a:latin typeface="Times New Roman" pitchFamily="18" charset="0"/>
              </a:rPr>
              <a:t>намирнице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животињског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порекла</a:t>
            </a:r>
            <a:endParaRPr lang="en-US" sz="2400" b="1" i="1" dirty="0">
              <a:latin typeface="Times New Roman" pitchFamily="18" charset="0"/>
            </a:endParaRPr>
          </a:p>
          <a:p>
            <a:pPr lvl="3" algn="just" eaLnBrk="0" hangingPunct="0"/>
            <a:r>
              <a:rPr lang="en-US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 dirty="0" err="1">
                <a:latin typeface="Times New Roman" pitchFamily="18" charset="0"/>
              </a:rPr>
              <a:t>пилеће</a:t>
            </a:r>
            <a:r>
              <a:rPr lang="en-US" sz="2400" b="1" dirty="0">
                <a:latin typeface="Times New Roman" pitchFamily="18" charset="0"/>
              </a:rPr>
              <a:t> и </a:t>
            </a:r>
            <a:r>
              <a:rPr lang="en-US" sz="2400" b="1" dirty="0" err="1">
                <a:latin typeface="Times New Roman" pitchFamily="18" charset="0"/>
              </a:rPr>
              <a:t>свињско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месо</a:t>
            </a:r>
            <a:endParaRPr lang="fr-FR" sz="2400" b="1" dirty="0">
              <a:latin typeface="Times New Roman" pitchFamily="18" charset="0"/>
            </a:endParaRPr>
          </a:p>
          <a:p>
            <a:pPr lvl="3" eaLnBrk="0" hangingPunct="0"/>
            <a:r>
              <a:rPr lang="fr-FR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dirty="0" err="1">
                <a:latin typeface="Times New Roman" pitchFamily="18" charset="0"/>
              </a:rPr>
              <a:t>риба</a:t>
            </a:r>
            <a:r>
              <a:rPr lang="fr-FR" sz="2400" b="1" dirty="0">
                <a:latin typeface="Times New Roman" pitchFamily="18" charset="0"/>
              </a:rPr>
              <a:t>, </a:t>
            </a:r>
            <a:r>
              <a:rPr lang="fr-FR" sz="2400" b="1" dirty="0" err="1">
                <a:latin typeface="Times New Roman" pitchFamily="18" charset="0"/>
              </a:rPr>
              <a:t>јаја</a:t>
            </a:r>
            <a:endParaRPr lang="fr-FR" sz="2400" b="1" dirty="0">
              <a:latin typeface="Times New Roman" pitchFamily="18" charset="0"/>
            </a:endParaRPr>
          </a:p>
          <a:p>
            <a:pPr lvl="3" eaLnBrk="0" hangingPunct="0"/>
            <a:r>
              <a:rPr lang="fr-FR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dirty="0" err="1">
                <a:latin typeface="Times New Roman" pitchFamily="18" charset="0"/>
              </a:rPr>
              <a:t>изнутрице</a:t>
            </a:r>
            <a:r>
              <a:rPr lang="fr-FR" sz="2400" b="1" dirty="0">
                <a:latin typeface="Times New Roman" pitchFamily="18" charset="0"/>
              </a:rPr>
              <a:t> (</a:t>
            </a:r>
            <a:r>
              <a:rPr lang="fr-FR" sz="2400" b="1" i="1" dirty="0" err="1">
                <a:latin typeface="Times New Roman" pitchFamily="18" charset="0"/>
              </a:rPr>
              <a:t>јетра</a:t>
            </a:r>
            <a:r>
              <a:rPr lang="fr-FR" sz="2400" b="1" i="1" dirty="0">
                <a:latin typeface="Times New Roman" pitchFamily="18" charset="0"/>
              </a:rPr>
              <a:t>, </a:t>
            </a:r>
            <a:r>
              <a:rPr lang="fr-FR" sz="2400" b="1" i="1" dirty="0" err="1">
                <a:latin typeface="Times New Roman" pitchFamily="18" charset="0"/>
              </a:rPr>
              <a:t>бубрези</a:t>
            </a:r>
            <a:r>
              <a:rPr lang="fr-FR" sz="2400" b="1" dirty="0">
                <a:latin typeface="Times New Roman" pitchFamily="18" charset="0"/>
              </a:rPr>
              <a:t>)</a:t>
            </a:r>
          </a:p>
          <a:p>
            <a:pPr algn="just" eaLnBrk="0" hangingPunct="0"/>
            <a:endParaRPr lang="en-US" sz="1600" b="1" dirty="0">
              <a:latin typeface="Times New Roman" pitchFamily="18" charset="0"/>
            </a:endParaRPr>
          </a:p>
          <a:p>
            <a:pPr lvl="2" algn="just" eaLnBrk="0" hangingPunct="0"/>
            <a:r>
              <a:rPr lang="fr-FR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 i="1" dirty="0" err="1">
                <a:latin typeface="Times New Roman" pitchFamily="18" charset="0"/>
              </a:rPr>
              <a:t>намирнице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биљног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порекла</a:t>
            </a:r>
            <a:endParaRPr lang="fr-FR" sz="2400" b="1" i="1" dirty="0">
              <a:latin typeface="Times New Roman" pitchFamily="18" charset="0"/>
            </a:endParaRPr>
          </a:p>
          <a:p>
            <a:pPr lvl="3" algn="just" eaLnBrk="0" hangingPunct="0"/>
            <a:r>
              <a:rPr lang="fr-FR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dirty="0" err="1">
                <a:latin typeface="Times New Roman" pitchFamily="18" charset="0"/>
              </a:rPr>
              <a:t>интегралне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житарице</a:t>
            </a:r>
            <a:endParaRPr lang="fr-FR" sz="2400" b="1" dirty="0">
              <a:latin typeface="Times New Roman" pitchFamily="18" charset="0"/>
            </a:endParaRPr>
          </a:p>
          <a:p>
            <a:pPr lvl="3" eaLnBrk="0" hangingPunct="0"/>
            <a:r>
              <a:rPr lang="fr-FR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dirty="0" err="1">
                <a:latin typeface="Times New Roman" pitchFamily="18" charset="0"/>
              </a:rPr>
              <a:t>соја</a:t>
            </a:r>
            <a:endParaRPr lang="fr-FR" sz="2400" b="1" dirty="0">
              <a:latin typeface="Times New Roman" pitchFamily="18" charset="0"/>
            </a:endParaRPr>
          </a:p>
          <a:p>
            <a:pPr lvl="3" eaLnBrk="0" hangingPunct="0">
              <a:buFont typeface="Symbol" pitchFamily="18" charset="2"/>
              <a:buChar char="·"/>
            </a:pPr>
            <a:r>
              <a:rPr lang="fr-FR" sz="2400" b="1" dirty="0" err="1">
                <a:latin typeface="Times New Roman" pitchFamily="18" charset="0"/>
              </a:rPr>
              <a:t>кикирики</a:t>
            </a:r>
            <a:r>
              <a:rPr lang="fr-FR" sz="2400" b="1" dirty="0">
                <a:latin typeface="Times New Roman" pitchFamily="18" charset="0"/>
              </a:rPr>
              <a:t>, </a:t>
            </a:r>
            <a:r>
              <a:rPr lang="fr-FR" sz="2400" b="1" dirty="0" err="1">
                <a:latin typeface="Times New Roman" pitchFamily="18" charset="0"/>
              </a:rPr>
              <a:t>лешник</a:t>
            </a:r>
            <a:endParaRPr lang="sr-Cyrl-CS" sz="2400" b="1" dirty="0">
              <a:latin typeface="Times New Roman" pitchFamily="18" charset="0"/>
            </a:endParaRPr>
          </a:p>
          <a:p>
            <a:pPr lvl="3" eaLnBrk="0" hangingPunct="0">
              <a:buFont typeface="Symbol" pitchFamily="18" charset="2"/>
              <a:buChar char="·"/>
            </a:pPr>
            <a:r>
              <a:rPr lang="fr-FR" b="1" dirty="0" err="1"/>
              <a:t>Витамин</a:t>
            </a:r>
            <a:r>
              <a:rPr lang="fr-FR" b="1" dirty="0"/>
              <a:t> Б6 </a:t>
            </a:r>
            <a:r>
              <a:rPr lang="fr-FR" b="1" dirty="0" err="1"/>
              <a:t>је</a:t>
            </a:r>
            <a:r>
              <a:rPr lang="fr-FR" b="1" dirty="0"/>
              <a:t> </a:t>
            </a:r>
            <a:r>
              <a:rPr lang="fr-FR" b="1" dirty="0" err="1"/>
              <a:t>термолабилан</a:t>
            </a:r>
            <a:r>
              <a:rPr lang="fr-FR" b="1" dirty="0"/>
              <a:t> и </a:t>
            </a:r>
            <a:r>
              <a:rPr lang="fr-FR" b="1" dirty="0" err="1"/>
              <a:t>осетљив</a:t>
            </a:r>
            <a:r>
              <a:rPr lang="fr-FR" b="1" dirty="0"/>
              <a:t> </a:t>
            </a:r>
            <a:r>
              <a:rPr lang="fr-FR" b="1" dirty="0" err="1"/>
              <a:t>је</a:t>
            </a:r>
            <a:r>
              <a:rPr lang="fr-FR" b="1" dirty="0"/>
              <a:t> </a:t>
            </a:r>
            <a:r>
              <a:rPr lang="fr-FR" b="1" dirty="0" err="1"/>
              <a:t>на</a:t>
            </a:r>
            <a:r>
              <a:rPr lang="fr-FR" b="1" dirty="0"/>
              <a:t> </a:t>
            </a:r>
            <a:r>
              <a:rPr lang="fr-FR" b="1" dirty="0" err="1"/>
              <a:t>ултравиолетно</a:t>
            </a:r>
            <a:r>
              <a:rPr lang="fr-FR" b="1" dirty="0"/>
              <a:t> </a:t>
            </a:r>
            <a:r>
              <a:rPr lang="fr-FR" b="1" dirty="0" err="1"/>
              <a:t>зрачење</a:t>
            </a:r>
            <a:r>
              <a:rPr lang="fr-FR" b="1" dirty="0"/>
              <a:t> и </a:t>
            </a:r>
            <a:r>
              <a:rPr lang="fr-FR" b="1" dirty="0" err="1"/>
              <a:t>оксидацију</a:t>
            </a:r>
            <a:endParaRPr lang="fr-FR" b="1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ext Box 2"/>
          <p:cNvSpPr txBox="1">
            <a:spLocks noChangeArrowheads="1"/>
          </p:cNvSpPr>
          <p:nvPr/>
        </p:nvSpPr>
        <p:spPr bwMode="auto">
          <a:xfrm>
            <a:off x="611188" y="1125538"/>
            <a:ext cx="76962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3200" b="1" dirty="0">
                <a:latin typeface="Times New Roman" pitchFamily="18" charset="0"/>
              </a:rPr>
              <a:t>Б</a:t>
            </a:r>
            <a:r>
              <a:rPr lang="en-US" sz="3200" b="1" baseline="-25000" dirty="0">
                <a:latin typeface="Times New Roman" pitchFamily="18" charset="0"/>
              </a:rPr>
              <a:t>6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</a:rPr>
              <a:t>(</a:t>
            </a:r>
            <a:r>
              <a:rPr lang="en-US" sz="2800" b="1" i="1" dirty="0">
                <a:latin typeface="Times New Roman" pitchFamily="18" charset="0"/>
              </a:rPr>
              <a:t>ПИРИДОКСИН</a:t>
            </a:r>
            <a:r>
              <a:rPr lang="en-US" sz="2800" b="1" dirty="0">
                <a:latin typeface="Times New Roman" pitchFamily="18" charset="0"/>
              </a:rPr>
              <a:t>) -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садржај</a:t>
            </a:r>
            <a:r>
              <a:rPr lang="en-US" sz="2800" b="1" i="1" dirty="0">
                <a:latin typeface="Times New Roman" pitchFamily="18" charset="0"/>
              </a:rPr>
              <a:t> у </a:t>
            </a:r>
            <a:r>
              <a:rPr lang="en-US" sz="2800" b="1" i="1" dirty="0" err="1">
                <a:latin typeface="Times New Roman" pitchFamily="18" charset="0"/>
              </a:rPr>
              <a:t>храни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препоручени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унос</a:t>
            </a:r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24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>
                <a:latin typeface="Times New Roman" pitchFamily="18" charset="0"/>
              </a:rPr>
              <a:t>ДНЕВНЕ ПОТРЕБЕ </a:t>
            </a: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 err="1">
                <a:latin typeface="Times New Roman" pitchFamily="18" charset="0"/>
              </a:rPr>
              <a:t>Препоруке</a:t>
            </a:r>
            <a:r>
              <a:rPr lang="en-US" sz="2800" b="1" dirty="0">
                <a:latin typeface="Times New Roman" pitchFamily="18" charset="0"/>
              </a:rPr>
              <a:t> </a:t>
            </a: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lvl="2" algn="just" eaLnBrk="0" hangingPunct="0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dirty="0">
                <a:latin typeface="Times New Roman" pitchFamily="18" charset="0"/>
              </a:rPr>
              <a:t>1,5 </a:t>
            </a:r>
            <a:r>
              <a:rPr lang="en-US" sz="2800" b="1" dirty="0" err="1">
                <a:latin typeface="Times New Roman" pitchFamily="18" charset="0"/>
              </a:rPr>
              <a:t>до</a:t>
            </a:r>
            <a:r>
              <a:rPr lang="en-US" sz="2800" b="1" dirty="0">
                <a:latin typeface="Times New Roman" pitchFamily="18" charset="0"/>
              </a:rPr>
              <a:t> 2,0 </a:t>
            </a:r>
            <a:r>
              <a:rPr lang="en-US" sz="2800" b="1" smtClean="0">
                <a:latin typeface="Times New Roman" pitchFamily="18" charset="0"/>
              </a:rPr>
              <a:t>mg одрасли</a:t>
            </a:r>
            <a:endParaRPr lang="en-US" sz="2800" b="1" dirty="0" err="1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Text Box 2"/>
          <p:cNvSpPr txBox="1">
            <a:spLocks noChangeArrowheads="1"/>
          </p:cNvSpPr>
          <p:nvPr/>
        </p:nvSpPr>
        <p:spPr bwMode="auto">
          <a:xfrm>
            <a:off x="684213" y="1341438"/>
            <a:ext cx="76962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3200" b="1" dirty="0">
                <a:latin typeface="Times New Roman" pitchFamily="18" charset="0"/>
              </a:rPr>
              <a:t>Б</a:t>
            </a:r>
            <a:r>
              <a:rPr lang="en-US" sz="3200" b="1" baseline="-25000" dirty="0">
                <a:latin typeface="Times New Roman" pitchFamily="18" charset="0"/>
              </a:rPr>
              <a:t>6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>
                <a:latin typeface="Times New Roman" pitchFamily="18" charset="0"/>
              </a:rPr>
              <a:t>ПИРИДОКСИН</a:t>
            </a:r>
            <a:r>
              <a:rPr lang="en-US" sz="2800" b="1" dirty="0">
                <a:latin typeface="Times New Roman" pitchFamily="18" charset="0"/>
              </a:rPr>
              <a:t>) И ЗДРАВЉЕ</a:t>
            </a:r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i="1" dirty="0" err="1">
                <a:latin typeface="Times New Roman" pitchFamily="18" charset="0"/>
              </a:rPr>
              <a:t>Дефицит</a:t>
            </a:r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 err="1">
                <a:latin typeface="Times New Roman" pitchFamily="18" charset="0"/>
              </a:rPr>
              <a:t>Знаци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су</a:t>
            </a:r>
            <a:r>
              <a:rPr lang="en-US" sz="2800" b="1" dirty="0">
                <a:latin typeface="Times New Roman" pitchFamily="18" charset="0"/>
              </a:rPr>
              <a:t>: </a:t>
            </a:r>
            <a:r>
              <a:rPr lang="en-US" sz="2800" b="1" dirty="0" err="1">
                <a:latin typeface="Times New Roman" pitchFamily="18" charset="0"/>
              </a:rPr>
              <a:t>депресија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главобоља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збуњеност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анемија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хипохромна</a:t>
            </a:r>
            <a:r>
              <a:rPr lang="en-US" sz="2800" b="1" i="1" dirty="0">
                <a:latin typeface="Times New Roman" pitchFamily="18" charset="0"/>
              </a:rPr>
              <a:t>, </a:t>
            </a:r>
            <a:r>
              <a:rPr lang="en-US" sz="2800" b="1" i="1" dirty="0" err="1">
                <a:latin typeface="Times New Roman" pitchFamily="18" charset="0"/>
              </a:rPr>
              <a:t>макроцитна</a:t>
            </a:r>
            <a:r>
              <a:rPr lang="en-US" sz="2800" b="1" dirty="0">
                <a:latin typeface="Times New Roman" pitchFamily="18" charset="0"/>
              </a:rPr>
              <a:t>), </a:t>
            </a:r>
            <a:r>
              <a:rPr lang="en-US" sz="2800" b="1" dirty="0" err="1">
                <a:latin typeface="Times New Roman" pitchFamily="18" charset="0"/>
              </a:rPr>
              <a:t>заостајање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расту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промене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кожи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поремећај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имунитета</a:t>
            </a:r>
            <a:r>
              <a:rPr lang="en-US" sz="2800" b="1" dirty="0">
                <a:solidFill>
                  <a:srgbClr val="FFFFCC"/>
                </a:solidFill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Text Box 2"/>
          <p:cNvSpPr txBox="1">
            <a:spLocks noChangeArrowheads="1"/>
          </p:cNvSpPr>
          <p:nvPr/>
        </p:nvSpPr>
        <p:spPr bwMode="auto">
          <a:xfrm>
            <a:off x="395288" y="1484313"/>
            <a:ext cx="76962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3200" b="1" dirty="0">
                <a:latin typeface="Times New Roman" pitchFamily="18" charset="0"/>
              </a:rPr>
              <a:t>Б</a:t>
            </a:r>
            <a:r>
              <a:rPr lang="en-US" sz="3200" b="1" baseline="-25000" dirty="0">
                <a:latin typeface="Times New Roman" pitchFamily="18" charset="0"/>
              </a:rPr>
              <a:t>12</a:t>
            </a:r>
            <a:r>
              <a:rPr lang="en-US" sz="3200" b="1" dirty="0">
                <a:latin typeface="Times New Roman" pitchFamily="18" charset="0"/>
              </a:rPr>
              <a:t> (</a:t>
            </a:r>
            <a:r>
              <a:rPr lang="en-US" sz="2800" b="1" i="1" dirty="0">
                <a:latin typeface="Times New Roman" pitchFamily="18" charset="0"/>
              </a:rPr>
              <a:t>КОБАЛАМИН</a:t>
            </a:r>
            <a:r>
              <a:rPr lang="en-US" sz="2800" b="1" dirty="0">
                <a:latin typeface="Times New Roman" pitchFamily="18" charset="0"/>
              </a:rPr>
              <a:t>) - </a:t>
            </a:r>
            <a:r>
              <a:rPr lang="en-US" sz="2800" b="1" dirty="0" err="1">
                <a:latin typeface="Times New Roman" pitchFamily="18" charset="0"/>
              </a:rPr>
              <a:t>з</a:t>
            </a:r>
            <a:r>
              <a:rPr lang="en-US" sz="2800" b="1" i="1" dirty="0" err="1">
                <a:latin typeface="Times New Roman" pitchFamily="18" charset="0"/>
              </a:rPr>
              <a:t>начај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улога</a:t>
            </a:r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endParaRPr lang="en-US" b="1" dirty="0">
              <a:latin typeface="Times New Roman" pitchFamily="18" charset="0"/>
            </a:endParaRPr>
          </a:p>
          <a:p>
            <a:pPr algn="just" eaLnBrk="0" hangingPunct="0"/>
            <a:endParaRPr lang="en-US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 err="1">
                <a:latin typeface="Times New Roman" pitchFamily="18" charset="0"/>
              </a:rPr>
              <a:t>Главна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улога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као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коензим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ензимима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метионин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синтетазе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метилмалонил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коензим</a:t>
            </a:r>
            <a:r>
              <a:rPr lang="en-US" sz="2800" b="1" i="1" dirty="0">
                <a:latin typeface="Times New Roman" pitchFamily="18" charset="0"/>
              </a:rPr>
              <a:t> А </a:t>
            </a:r>
            <a:r>
              <a:rPr lang="en-US" sz="2800" b="1" i="1" dirty="0" err="1">
                <a:latin typeface="Times New Roman" pitchFamily="18" charset="0"/>
              </a:rPr>
              <a:t>мутазе</a:t>
            </a:r>
            <a:r>
              <a:rPr lang="en-US" sz="2800" b="1" dirty="0">
                <a:latin typeface="Times New Roman" pitchFamily="18" charset="0"/>
              </a:rPr>
              <a:t>) </a:t>
            </a:r>
            <a:r>
              <a:rPr lang="en-US" sz="2800" b="1" dirty="0" err="1">
                <a:latin typeface="Times New Roman" pitchFamily="18" charset="0"/>
              </a:rPr>
              <a:t>битним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синтезу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аминокиселине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метионина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па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као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такав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неопходан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раст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развој</a:t>
            </a:r>
            <a:r>
              <a:rPr lang="en-US" sz="2800" b="1" dirty="0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2"/>
          <p:cNvSpPr txBox="1">
            <a:spLocks noChangeArrowheads="1"/>
          </p:cNvSpPr>
          <p:nvPr/>
        </p:nvSpPr>
        <p:spPr bwMode="auto">
          <a:xfrm>
            <a:off x="827088" y="620713"/>
            <a:ext cx="7696200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2" algn="just" eaLnBrk="0" hangingPunct="0"/>
            <a:endParaRPr lang="fr-FR" sz="2400" b="1" dirty="0">
              <a:latin typeface="Times New Roman" pitchFamily="18" charset="0"/>
            </a:endParaRPr>
          </a:p>
          <a:p>
            <a:pPr lvl="2" algn="just" eaLnBrk="0" hangingPunct="0"/>
            <a:r>
              <a:rPr lang="fr-FR" sz="2800" b="1" dirty="0">
                <a:latin typeface="Times New Roman" pitchFamily="18" charset="0"/>
              </a:rPr>
              <a:t>ХИДРОСОЛУБИЛНИ ВИТАМИНИ СУ</a:t>
            </a:r>
            <a:endParaRPr lang="fr-FR" sz="2400" b="1" dirty="0">
              <a:latin typeface="Times New Roman" pitchFamily="18" charset="0"/>
            </a:endParaRPr>
          </a:p>
          <a:p>
            <a:pPr lvl="2" algn="just" eaLnBrk="0" hangingPunct="0"/>
            <a:endParaRPr lang="fr-FR" sz="2400" b="1" dirty="0">
              <a:latin typeface="Times New Roman" pitchFamily="18" charset="0"/>
            </a:endParaRPr>
          </a:p>
          <a:p>
            <a:pPr lvl="2" algn="just" eaLnBrk="0" hangingPunct="0"/>
            <a:r>
              <a:rPr lang="fr-FR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dirty="0" err="1" smtClean="0">
                <a:latin typeface="Times New Roman" pitchFamily="18" charset="0"/>
              </a:rPr>
              <a:t>Цe</a:t>
            </a:r>
            <a:r>
              <a:rPr lang="fr-FR" sz="2400" b="1" dirty="0" smtClean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витамин</a:t>
            </a:r>
            <a:endParaRPr lang="fr-FR" sz="2400" b="1" dirty="0">
              <a:latin typeface="Times New Roman" pitchFamily="18" charset="0"/>
            </a:endParaRPr>
          </a:p>
          <a:p>
            <a:pPr lvl="2" eaLnBrk="0" hangingPunct="0"/>
            <a:r>
              <a:rPr lang="fr-FR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dirty="0" err="1">
                <a:latin typeface="Times New Roman" pitchFamily="18" charset="0"/>
              </a:rPr>
              <a:t>Витамини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 smtClean="0">
                <a:latin typeface="Times New Roman" pitchFamily="18" charset="0"/>
              </a:rPr>
              <a:t>Бe</a:t>
            </a:r>
            <a:r>
              <a:rPr lang="fr-FR" sz="2400" b="1" dirty="0" smtClean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групе</a:t>
            </a: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Text Box 2"/>
          <p:cNvSpPr txBox="1">
            <a:spLocks noChangeArrowheads="1"/>
          </p:cNvSpPr>
          <p:nvPr/>
        </p:nvSpPr>
        <p:spPr bwMode="auto">
          <a:xfrm>
            <a:off x="395288" y="1412875"/>
            <a:ext cx="7696200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3200" b="1" dirty="0">
                <a:latin typeface="Times New Roman" pitchFamily="18" charset="0"/>
              </a:rPr>
              <a:t>Б</a:t>
            </a:r>
            <a:r>
              <a:rPr lang="en-US" sz="3200" b="1" baseline="-25000" dirty="0">
                <a:latin typeface="Times New Roman" pitchFamily="18" charset="0"/>
              </a:rPr>
              <a:t>12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>
                <a:latin typeface="Times New Roman" pitchFamily="18" charset="0"/>
              </a:rPr>
              <a:t>КОБАЛАМИН</a:t>
            </a:r>
            <a:r>
              <a:rPr lang="en-US" sz="2800" b="1" dirty="0">
                <a:latin typeface="Times New Roman" pitchFamily="18" charset="0"/>
              </a:rPr>
              <a:t>) - </a:t>
            </a:r>
            <a:r>
              <a:rPr lang="en-US" sz="2800" b="1" dirty="0" err="1">
                <a:latin typeface="Times New Roman" pitchFamily="18" charset="0"/>
              </a:rPr>
              <a:t>з</a:t>
            </a:r>
            <a:r>
              <a:rPr lang="en-US" sz="2800" b="1" i="1" dirty="0" err="1">
                <a:latin typeface="Times New Roman" pitchFamily="18" charset="0"/>
              </a:rPr>
              <a:t>начај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улога</a:t>
            </a:r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r>
              <a:rPr lang="nl-NL" sz="2800" b="1" dirty="0">
                <a:latin typeface="Times New Roman" pitchFamily="18" charset="0"/>
              </a:rPr>
              <a:t>Неопходан је за раст и сазревање еритроцита.</a:t>
            </a:r>
          </a:p>
          <a:p>
            <a:pPr algn="just" eaLnBrk="0" hangingPunct="0"/>
            <a:endParaRPr lang="nl-NL" sz="2800" b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ext Box 2"/>
          <p:cNvSpPr txBox="1">
            <a:spLocks noChangeArrowheads="1"/>
          </p:cNvSpPr>
          <p:nvPr/>
        </p:nvSpPr>
        <p:spPr bwMode="auto">
          <a:xfrm>
            <a:off x="468313" y="1341438"/>
            <a:ext cx="769620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3200" b="1" dirty="0">
                <a:latin typeface="Times New Roman" pitchFamily="18" charset="0"/>
              </a:rPr>
              <a:t>Б</a:t>
            </a:r>
            <a:r>
              <a:rPr lang="en-US" sz="3200" b="1" baseline="-25000" dirty="0">
                <a:latin typeface="Times New Roman" pitchFamily="18" charset="0"/>
              </a:rPr>
              <a:t>12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>
                <a:latin typeface="Times New Roman" pitchFamily="18" charset="0"/>
              </a:rPr>
              <a:t>КОБАЛАМИН</a:t>
            </a:r>
            <a:r>
              <a:rPr lang="en-US" sz="2800" b="1" dirty="0">
                <a:latin typeface="Times New Roman" pitchFamily="18" charset="0"/>
              </a:rPr>
              <a:t>) - </a:t>
            </a:r>
            <a:r>
              <a:rPr lang="en-US" sz="2800" b="1" i="1" dirty="0" err="1">
                <a:latin typeface="Times New Roman" pitchFamily="18" charset="0"/>
              </a:rPr>
              <a:t>садржај</a:t>
            </a:r>
            <a:r>
              <a:rPr lang="en-US" sz="2800" b="1" i="1" dirty="0">
                <a:latin typeface="Times New Roman" pitchFamily="18" charset="0"/>
              </a:rPr>
              <a:t> у </a:t>
            </a:r>
            <a:r>
              <a:rPr lang="en-US" sz="2800" b="1" i="1" dirty="0" err="1">
                <a:latin typeface="Times New Roman" pitchFamily="18" charset="0"/>
              </a:rPr>
              <a:t>храни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препоручени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унос</a:t>
            </a:r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lvl="2" algn="just" eaLnBrk="0" hangingPunct="0"/>
            <a:r>
              <a:rPr lang="fr-FR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 i="1" dirty="0" err="1">
                <a:latin typeface="Times New Roman" pitchFamily="18" charset="0"/>
              </a:rPr>
              <a:t>намирнице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животињског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порекла</a:t>
            </a:r>
            <a:endParaRPr lang="fr-FR" sz="2800" b="1" i="1" dirty="0">
              <a:latin typeface="Times New Roman" pitchFamily="18" charset="0"/>
            </a:endParaRPr>
          </a:p>
          <a:p>
            <a:pPr lvl="3" algn="just" eaLnBrk="0" hangingPunct="0"/>
            <a:r>
              <a:rPr lang="fr-FR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 dirty="0" err="1">
                <a:latin typeface="Times New Roman" pitchFamily="18" charset="0"/>
              </a:rPr>
              <a:t>изнутрице</a:t>
            </a:r>
            <a:r>
              <a:rPr lang="fr-FR" sz="2800" b="1" dirty="0">
                <a:latin typeface="Times New Roman" pitchFamily="18" charset="0"/>
              </a:rPr>
              <a:t> (</a:t>
            </a:r>
            <a:r>
              <a:rPr lang="fr-FR" sz="2800" b="1" i="1" dirty="0" err="1">
                <a:latin typeface="Times New Roman" pitchFamily="18" charset="0"/>
              </a:rPr>
              <a:t>јетра</a:t>
            </a:r>
            <a:r>
              <a:rPr lang="fr-FR" sz="2800" b="1" i="1" dirty="0">
                <a:latin typeface="Times New Roman" pitchFamily="18" charset="0"/>
              </a:rPr>
              <a:t>, </a:t>
            </a:r>
            <a:r>
              <a:rPr lang="fr-FR" sz="2800" b="1" i="1" dirty="0" err="1">
                <a:latin typeface="Times New Roman" pitchFamily="18" charset="0"/>
              </a:rPr>
              <a:t>слезина</a:t>
            </a:r>
            <a:r>
              <a:rPr lang="fr-FR" sz="2800" b="1" i="1" dirty="0">
                <a:latin typeface="Times New Roman" pitchFamily="18" charset="0"/>
              </a:rPr>
              <a:t>, </a:t>
            </a:r>
            <a:r>
              <a:rPr lang="fr-FR" sz="2800" b="1" i="1" dirty="0" err="1">
                <a:latin typeface="Times New Roman" pitchFamily="18" charset="0"/>
              </a:rPr>
              <a:t>бубрег</a:t>
            </a:r>
            <a:r>
              <a:rPr lang="fr-FR" sz="2800" b="1" dirty="0">
                <a:latin typeface="Times New Roman" pitchFamily="18" charset="0"/>
              </a:rPr>
              <a:t>)</a:t>
            </a:r>
          </a:p>
          <a:p>
            <a:pPr lvl="3" eaLnBrk="0" hangingPunct="0"/>
            <a:r>
              <a:rPr lang="fr-FR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 dirty="0" err="1">
                <a:latin typeface="Times New Roman" pitchFamily="18" charset="0"/>
              </a:rPr>
              <a:t>млеко</a:t>
            </a:r>
            <a:r>
              <a:rPr lang="fr-FR" sz="2800" b="1" dirty="0">
                <a:latin typeface="Times New Roman" pitchFamily="18" charset="0"/>
              </a:rPr>
              <a:t> и </a:t>
            </a:r>
            <a:r>
              <a:rPr lang="fr-FR" sz="2800" b="1" dirty="0" err="1">
                <a:latin typeface="Times New Roman" pitchFamily="18" charset="0"/>
              </a:rPr>
              <a:t>млечни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производи</a:t>
            </a:r>
            <a:endParaRPr lang="fr-FR" sz="2800" b="1" dirty="0">
              <a:latin typeface="Times New Roman" pitchFamily="18" charset="0"/>
            </a:endParaRPr>
          </a:p>
          <a:p>
            <a:pPr algn="just" eaLnBrk="0" hangingPunct="0"/>
            <a:endParaRPr lang="fr-FR" sz="2800" b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Text Box 2"/>
          <p:cNvSpPr txBox="1">
            <a:spLocks noChangeArrowheads="1"/>
          </p:cNvSpPr>
          <p:nvPr/>
        </p:nvSpPr>
        <p:spPr bwMode="auto">
          <a:xfrm>
            <a:off x="539750" y="1268413"/>
            <a:ext cx="76962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3200" b="1" dirty="0">
                <a:latin typeface="Times New Roman" pitchFamily="18" charset="0"/>
              </a:rPr>
              <a:t>Б</a:t>
            </a:r>
            <a:r>
              <a:rPr lang="en-US" sz="3200" b="1" baseline="-25000" dirty="0">
                <a:latin typeface="Times New Roman" pitchFamily="18" charset="0"/>
              </a:rPr>
              <a:t>12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>
                <a:latin typeface="Times New Roman" pitchFamily="18" charset="0"/>
              </a:rPr>
              <a:t>КОБАЛАМИН</a:t>
            </a:r>
            <a:r>
              <a:rPr lang="en-US" sz="2800" b="1" dirty="0">
                <a:latin typeface="Times New Roman" pitchFamily="18" charset="0"/>
              </a:rPr>
              <a:t>) - </a:t>
            </a:r>
            <a:r>
              <a:rPr lang="en-US" sz="2800" b="1" i="1" dirty="0" err="1">
                <a:latin typeface="Times New Roman" pitchFamily="18" charset="0"/>
              </a:rPr>
              <a:t>садржај</a:t>
            </a:r>
            <a:r>
              <a:rPr lang="en-US" sz="2800" b="1" i="1" dirty="0">
                <a:latin typeface="Times New Roman" pitchFamily="18" charset="0"/>
              </a:rPr>
              <a:t> у </a:t>
            </a:r>
            <a:r>
              <a:rPr lang="en-US" sz="2800" b="1" i="1" dirty="0" err="1">
                <a:latin typeface="Times New Roman" pitchFamily="18" charset="0"/>
              </a:rPr>
              <a:t>храни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препоручени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унос</a:t>
            </a:r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>
                <a:latin typeface="Times New Roman" pitchFamily="18" charset="0"/>
              </a:rPr>
              <a:t>ДНЕВНЕ ПОТРЕБЕ  </a:t>
            </a: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 err="1">
                <a:latin typeface="Times New Roman" pitchFamily="18" charset="0"/>
              </a:rPr>
              <a:t>Препоруке</a:t>
            </a:r>
            <a:r>
              <a:rPr lang="en-US" sz="2800" b="1" dirty="0">
                <a:latin typeface="Times New Roman" pitchFamily="18" charset="0"/>
              </a:rPr>
              <a:t> </a:t>
            </a: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lvl="2" algn="just" eaLnBrk="0" hangingPunct="0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dirty="0">
                <a:latin typeface="Times New Roman" pitchFamily="18" charset="0"/>
              </a:rPr>
              <a:t>2,0 </a:t>
            </a:r>
            <a:r>
              <a:rPr lang="en-US" sz="2800" b="1" dirty="0" err="1" smtClean="0">
                <a:latin typeface="Times New Roman" pitchFamily="18" charset="0"/>
              </a:rPr>
              <a:t>μg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</a:rPr>
              <a:t>одрасли</a:t>
            </a:r>
            <a:endParaRPr lang="en-US" sz="2800" b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Text Box 2"/>
          <p:cNvSpPr txBox="1">
            <a:spLocks noChangeArrowheads="1"/>
          </p:cNvSpPr>
          <p:nvPr/>
        </p:nvSpPr>
        <p:spPr bwMode="auto">
          <a:xfrm>
            <a:off x="762000" y="1676400"/>
            <a:ext cx="76962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Б</a:t>
            </a:r>
            <a:r>
              <a:rPr lang="en-US" sz="3200" b="1" baseline="-25000">
                <a:latin typeface="Times New Roman" pitchFamily="18" charset="0"/>
              </a:rPr>
              <a:t>12</a:t>
            </a:r>
            <a:r>
              <a:rPr lang="en-US" sz="2800" b="1">
                <a:latin typeface="Times New Roman" pitchFamily="18" charset="0"/>
              </a:rPr>
              <a:t> (</a:t>
            </a:r>
            <a:r>
              <a:rPr lang="en-US" sz="2800" b="1" i="1">
                <a:latin typeface="Times New Roman" pitchFamily="18" charset="0"/>
              </a:rPr>
              <a:t>КОБАЛАМИН</a:t>
            </a:r>
            <a:r>
              <a:rPr lang="en-US" sz="2800" b="1">
                <a:latin typeface="Times New Roman" pitchFamily="18" charset="0"/>
              </a:rPr>
              <a:t>) И ЗДРАВЉЕ</a:t>
            </a:r>
          </a:p>
          <a:p>
            <a:pPr eaLnBrk="0" hangingPunct="0"/>
            <a:endParaRPr lang="en-US" sz="32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 i="1">
                <a:latin typeface="Times New Roman" pitchFamily="18" charset="0"/>
              </a:rPr>
              <a:t>Дефицит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Недостатак витамина Б</a:t>
            </a:r>
            <a:r>
              <a:rPr lang="en-US" sz="2800" b="1" baseline="-25000">
                <a:latin typeface="Times New Roman" pitchFamily="18" charset="0"/>
              </a:rPr>
              <a:t>12</a:t>
            </a:r>
            <a:r>
              <a:rPr lang="en-US" sz="2800" b="1">
                <a:latin typeface="Times New Roman" pitchFamily="18" charset="0"/>
              </a:rPr>
              <a:t> се јавља код особа на вегетаријанској исхрани и старијих особа када је процес ресорпције из жучи поремећен. 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Знаци су: пернициозна анемија.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Text Box 2"/>
          <p:cNvSpPr txBox="1">
            <a:spLocks noChangeArrowheads="1"/>
          </p:cNvSpPr>
          <p:nvPr/>
        </p:nvSpPr>
        <p:spPr bwMode="auto">
          <a:xfrm>
            <a:off x="762000" y="2160588"/>
            <a:ext cx="76962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Times New Roman" pitchFamily="18" charset="0"/>
              </a:rPr>
              <a:t>ФОЛАТИ (</a:t>
            </a:r>
            <a:r>
              <a:rPr lang="en-US" sz="2800" b="1" i="1" dirty="0">
                <a:latin typeface="Times New Roman" pitchFamily="18" charset="0"/>
              </a:rPr>
              <a:t>ФОЛНА КИСЕЛИНА</a:t>
            </a:r>
            <a:r>
              <a:rPr lang="en-US" sz="2800" b="1" dirty="0">
                <a:latin typeface="Times New Roman" pitchFamily="18" charset="0"/>
              </a:rPr>
              <a:t>) - </a:t>
            </a:r>
            <a:r>
              <a:rPr lang="en-US" sz="2800" b="1" dirty="0" err="1">
                <a:latin typeface="Times New Roman" pitchFamily="18" charset="0"/>
              </a:rPr>
              <a:t>з</a:t>
            </a:r>
            <a:r>
              <a:rPr lang="en-US" sz="2800" b="1" i="1" dirty="0" err="1">
                <a:latin typeface="Times New Roman" pitchFamily="18" charset="0"/>
              </a:rPr>
              <a:t>начај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улога</a:t>
            </a:r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 err="1">
                <a:latin typeface="Times New Roman" pitchFamily="18" charset="0"/>
              </a:rPr>
              <a:t>Фолати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заједничко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име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групу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једињења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која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имају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сличне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нутритивне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карактеристике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хемијску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структуру</a:t>
            </a:r>
            <a:r>
              <a:rPr lang="en-US" sz="2800" b="1" dirty="0">
                <a:latin typeface="Times New Roman" pitchFamily="18" charset="0"/>
              </a:rPr>
              <a:t>. </a:t>
            </a: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 err="1">
                <a:latin typeface="Times New Roman" pitchFamily="18" charset="0"/>
              </a:rPr>
              <a:t>Представљају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соли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фолне</a:t>
            </a:r>
            <a:r>
              <a:rPr lang="en-US" sz="2800" b="1" dirty="0">
                <a:solidFill>
                  <a:srgbClr val="FFFFCC"/>
                </a:solidFill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киселине</a:t>
            </a:r>
            <a:r>
              <a:rPr lang="en-US" sz="2800" b="1" dirty="0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Text Box 2"/>
          <p:cNvSpPr txBox="1">
            <a:spLocks noChangeArrowheads="1"/>
          </p:cNvSpPr>
          <p:nvPr/>
        </p:nvSpPr>
        <p:spPr bwMode="auto">
          <a:xfrm>
            <a:off x="395288" y="1052513"/>
            <a:ext cx="8001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Times New Roman" pitchFamily="18" charset="0"/>
              </a:rPr>
              <a:t>ФОЛАТИ (</a:t>
            </a:r>
            <a:r>
              <a:rPr lang="en-US" sz="2800" b="1" i="1" dirty="0">
                <a:latin typeface="Times New Roman" pitchFamily="18" charset="0"/>
              </a:rPr>
              <a:t>ФОЛНА КИСЕЛИНА</a:t>
            </a:r>
            <a:r>
              <a:rPr lang="en-US" sz="2800" b="1" dirty="0">
                <a:latin typeface="Times New Roman" pitchFamily="18" charset="0"/>
              </a:rPr>
              <a:t>) - </a:t>
            </a:r>
            <a:r>
              <a:rPr lang="en-US" sz="2800" b="1" dirty="0" err="1">
                <a:latin typeface="Times New Roman" pitchFamily="18" charset="0"/>
              </a:rPr>
              <a:t>з</a:t>
            </a:r>
            <a:r>
              <a:rPr lang="en-US" sz="2800" b="1" i="1" dirty="0" err="1">
                <a:latin typeface="Times New Roman" pitchFamily="18" charset="0"/>
              </a:rPr>
              <a:t>начај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улога</a:t>
            </a:r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eaLnBrk="0" hangingPunct="0"/>
            <a:r>
              <a:rPr lang="en-US" sz="2800" b="1" dirty="0" err="1">
                <a:latin typeface="Times New Roman" pitchFamily="18" charset="0"/>
              </a:rPr>
              <a:t>Главна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улога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синтези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аминокиселина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пурина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тимина</a:t>
            </a:r>
            <a:r>
              <a:rPr lang="en-US" sz="2800" b="1" dirty="0">
                <a:latin typeface="Times New Roman" pitchFamily="18" charset="0"/>
              </a:rPr>
              <a:t>) </a:t>
            </a:r>
            <a:r>
              <a:rPr lang="en-US" sz="2800" b="1" dirty="0" err="1">
                <a:latin typeface="Times New Roman" pitchFamily="18" charset="0"/>
              </a:rPr>
              <a:t>неопходних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формирање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нуклеопротеина</a:t>
            </a:r>
            <a:r>
              <a:rPr lang="en-US" sz="2800" b="1" dirty="0">
                <a:latin typeface="Times New Roman" pitchFamily="18" charset="0"/>
              </a:rPr>
              <a:t>, а </a:t>
            </a:r>
            <a:r>
              <a:rPr lang="en-US" sz="2800" b="1" dirty="0" err="1">
                <a:latin typeface="Times New Roman" pitchFamily="18" charset="0"/>
              </a:rPr>
              <a:t>тиме</a:t>
            </a:r>
            <a:r>
              <a:rPr lang="en-US" sz="2800" b="1" dirty="0">
                <a:latin typeface="Times New Roman" pitchFamily="18" charset="0"/>
              </a:rPr>
              <a:t> и  ДНК </a:t>
            </a:r>
            <a:r>
              <a:rPr lang="en-US" sz="2800" b="1" dirty="0" err="1">
                <a:latin typeface="Times New Roman" pitchFamily="18" charset="0"/>
              </a:rPr>
              <a:t>битне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нормалан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раст</a:t>
            </a:r>
            <a:r>
              <a:rPr lang="en-US" sz="2800" b="1" dirty="0">
                <a:latin typeface="Times New Roman" pitchFamily="18" charset="0"/>
              </a:rPr>
              <a:t>.</a:t>
            </a: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 err="1">
                <a:latin typeface="Times New Roman" pitchFamily="18" charset="0"/>
              </a:rPr>
              <a:t>Неопходни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раст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сазревање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еритроцита</a:t>
            </a:r>
            <a:r>
              <a:rPr lang="en-US" sz="2800" b="1" dirty="0">
                <a:latin typeface="Times New Roman" pitchFamily="18" charset="0"/>
              </a:rPr>
              <a:t>.</a:t>
            </a: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Text Box 2"/>
          <p:cNvSpPr txBox="1">
            <a:spLocks noChangeArrowheads="1"/>
          </p:cNvSpPr>
          <p:nvPr/>
        </p:nvSpPr>
        <p:spPr bwMode="auto">
          <a:xfrm>
            <a:off x="611188" y="1557338"/>
            <a:ext cx="7772400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ФОЛАТИ (</a:t>
            </a:r>
            <a:r>
              <a:rPr lang="en-US" sz="2800" b="1" i="1">
                <a:latin typeface="Times New Roman" pitchFamily="18" charset="0"/>
              </a:rPr>
              <a:t>ФОЛНА КИСЕЛИНА</a:t>
            </a:r>
            <a:r>
              <a:rPr lang="en-US" sz="2800" b="1">
                <a:latin typeface="Times New Roman" pitchFamily="18" charset="0"/>
              </a:rPr>
              <a:t>) - </a:t>
            </a:r>
            <a:r>
              <a:rPr lang="en-US" sz="2800" b="1" i="1">
                <a:latin typeface="Times New Roman" pitchFamily="18" charset="0"/>
              </a:rPr>
              <a:t>садржај у храни и препоручени унос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i="1">
                <a:latin typeface="Times New Roman" pitchFamily="18" charset="0"/>
              </a:rPr>
              <a:t>намирнице </a:t>
            </a:r>
            <a:r>
              <a:rPr lang="fr-FR" sz="2800" b="1" i="1">
                <a:latin typeface="Times New Roman" pitchFamily="18" charset="0"/>
              </a:rPr>
              <a:t>животињског порекла</a:t>
            </a:r>
            <a:endParaRPr lang="fr-FR" sz="2800" b="1">
              <a:latin typeface="Times New Roman" pitchFamily="18" charset="0"/>
            </a:endParaRPr>
          </a:p>
          <a:p>
            <a:pPr lvl="3" algn="just" eaLnBrk="0" hangingPunct="0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изнутрице</a:t>
            </a:r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lvl="2" algn="just" eaLnBrk="0" hangingPunct="0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 i="1">
                <a:latin typeface="Times New Roman" pitchFamily="18" charset="0"/>
              </a:rPr>
              <a:t>намирнице биљног порекла</a:t>
            </a:r>
          </a:p>
          <a:p>
            <a:pPr lvl="3" algn="just" eaLnBrk="0" hangingPunct="0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зелено поврће (</a:t>
            </a:r>
            <a:r>
              <a:rPr lang="fr-FR" sz="2400" b="1" i="1">
                <a:latin typeface="Times New Roman" pitchFamily="18" charset="0"/>
              </a:rPr>
              <a:t>спанаћ, кељ, купус</a:t>
            </a:r>
            <a:r>
              <a:rPr lang="fr-FR" sz="2400" b="1">
                <a:latin typeface="Times New Roman" pitchFamily="18" charset="0"/>
              </a:rPr>
              <a:t>)</a:t>
            </a: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ораси</a:t>
            </a: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зрневље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Text Box 2"/>
          <p:cNvSpPr txBox="1">
            <a:spLocks noChangeArrowheads="1"/>
          </p:cNvSpPr>
          <p:nvPr/>
        </p:nvSpPr>
        <p:spPr bwMode="auto">
          <a:xfrm>
            <a:off x="395288" y="1916113"/>
            <a:ext cx="77724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Times New Roman" pitchFamily="18" charset="0"/>
              </a:rPr>
              <a:t>ФОЛАТИ (</a:t>
            </a:r>
            <a:r>
              <a:rPr lang="en-US" sz="2800" b="1" i="1" dirty="0">
                <a:latin typeface="Times New Roman" pitchFamily="18" charset="0"/>
              </a:rPr>
              <a:t>ФОЛНА КИСЕЛИНА</a:t>
            </a:r>
            <a:r>
              <a:rPr lang="en-US" sz="2800" b="1" dirty="0">
                <a:latin typeface="Times New Roman" pitchFamily="18" charset="0"/>
              </a:rPr>
              <a:t>) - </a:t>
            </a:r>
            <a:r>
              <a:rPr lang="en-US" sz="2800" b="1" i="1" dirty="0" err="1">
                <a:latin typeface="Times New Roman" pitchFamily="18" charset="0"/>
              </a:rPr>
              <a:t>садржај</a:t>
            </a:r>
            <a:r>
              <a:rPr lang="en-US" sz="2800" b="1" i="1" dirty="0">
                <a:latin typeface="Times New Roman" pitchFamily="18" charset="0"/>
              </a:rPr>
              <a:t> у </a:t>
            </a:r>
            <a:r>
              <a:rPr lang="en-US" sz="2800" b="1" i="1" dirty="0" err="1">
                <a:latin typeface="Times New Roman" pitchFamily="18" charset="0"/>
              </a:rPr>
              <a:t>храни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препоручени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унос</a:t>
            </a:r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r>
              <a:rPr lang="fr-FR" sz="2800" b="1" dirty="0">
                <a:latin typeface="Times New Roman" pitchFamily="18" charset="0"/>
              </a:rPr>
              <a:t>ДНЕВНЕ ПОТРЕБЕ </a:t>
            </a:r>
          </a:p>
          <a:p>
            <a:pPr algn="just" eaLnBrk="0" hangingPunct="0"/>
            <a:endParaRPr lang="fr-FR" sz="2800" b="1" dirty="0" smtClean="0">
              <a:latin typeface="Times New Roman" pitchFamily="18" charset="0"/>
            </a:endParaRPr>
          </a:p>
          <a:p>
            <a:pPr algn="just" eaLnBrk="0" hangingPunct="0"/>
            <a:r>
              <a:rPr lang="fr-FR" sz="2800" b="1" dirty="0" err="1" smtClean="0">
                <a:latin typeface="Times New Roman" pitchFamily="18" charset="0"/>
              </a:rPr>
              <a:t>Препоруке</a:t>
            </a:r>
            <a:r>
              <a:rPr lang="fr-FR" sz="2800" b="1" dirty="0" smtClean="0">
                <a:latin typeface="Times New Roman" pitchFamily="18" charset="0"/>
              </a:rPr>
              <a:t> </a:t>
            </a: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lvl="2" algn="just" eaLnBrk="0" hangingPunct="0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dirty="0">
                <a:latin typeface="Times New Roman" pitchFamily="18" charset="0"/>
              </a:rPr>
              <a:t>150 </a:t>
            </a:r>
            <a:r>
              <a:rPr lang="en-US" sz="2800" b="1" dirty="0" err="1">
                <a:latin typeface="Times New Roman" pitchFamily="18" charset="0"/>
              </a:rPr>
              <a:t>до</a:t>
            </a:r>
            <a:r>
              <a:rPr lang="en-US" sz="2800" b="1" dirty="0">
                <a:latin typeface="Times New Roman" pitchFamily="18" charset="0"/>
              </a:rPr>
              <a:t> 200 </a:t>
            </a:r>
            <a:r>
              <a:rPr lang="en-US" sz="2800" b="1" dirty="0" err="1">
                <a:latin typeface="Times New Roman" pitchFamily="18" charset="0"/>
              </a:rPr>
              <a:t>μg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одрасли</a:t>
            </a:r>
            <a:endParaRPr lang="en-US" sz="2800" b="1" dirty="0">
              <a:latin typeface="Times New Roman" pitchFamily="18" charset="0"/>
            </a:endParaRPr>
          </a:p>
          <a:p>
            <a:pPr lvl="2" algn="just" eaLnBrk="0" hangingPunct="0"/>
            <a:endParaRPr lang="en-US" sz="2800" b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Text Box 2"/>
          <p:cNvSpPr txBox="1">
            <a:spLocks noChangeArrowheads="1"/>
          </p:cNvSpPr>
          <p:nvPr/>
        </p:nvSpPr>
        <p:spPr bwMode="auto">
          <a:xfrm>
            <a:off x="468313" y="1916113"/>
            <a:ext cx="7772400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Times New Roman" pitchFamily="18" charset="0"/>
              </a:rPr>
              <a:t>ФОЛАТИ (</a:t>
            </a:r>
            <a:r>
              <a:rPr lang="en-US" sz="2800" b="1" i="1" dirty="0">
                <a:latin typeface="Times New Roman" pitchFamily="18" charset="0"/>
              </a:rPr>
              <a:t>ФОЛНА КИСЕЛИНА</a:t>
            </a:r>
            <a:r>
              <a:rPr lang="en-US" sz="2800" b="1" dirty="0">
                <a:latin typeface="Times New Roman" pitchFamily="18" charset="0"/>
              </a:rPr>
              <a:t>) И ЗДРАВЉЕ</a:t>
            </a:r>
          </a:p>
          <a:p>
            <a:pPr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i="1" dirty="0" err="1">
                <a:latin typeface="Times New Roman" pitchFamily="18" charset="0"/>
              </a:rPr>
              <a:t>Дефицит</a:t>
            </a:r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 err="1">
                <a:latin typeface="Times New Roman" pitchFamily="18" charset="0"/>
              </a:rPr>
              <a:t>Недостатак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фолне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киселине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најчешће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јавља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код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трудница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превремено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рођене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деце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код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старих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особа</a:t>
            </a:r>
            <a:r>
              <a:rPr lang="en-US" sz="2800" b="1" dirty="0">
                <a:latin typeface="Times New Roman" pitchFamily="18" charset="0"/>
              </a:rPr>
              <a:t>. </a:t>
            </a: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 err="1">
                <a:latin typeface="Times New Roman" pitchFamily="18" charset="0"/>
              </a:rPr>
              <a:t>Знаци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су</a:t>
            </a:r>
            <a:r>
              <a:rPr lang="en-US" sz="2800" b="1" dirty="0">
                <a:latin typeface="Times New Roman" pitchFamily="18" charset="0"/>
              </a:rPr>
              <a:t>: </a:t>
            </a:r>
            <a:r>
              <a:rPr lang="en-US" sz="2800" b="1" dirty="0" err="1">
                <a:latin typeface="Times New Roman" pitchFamily="18" charset="0"/>
              </a:rPr>
              <a:t>анемија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поремећај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раста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развоја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нервног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система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дијареја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појава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кардиоваскуларних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болести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 smtClean="0">
                <a:latin typeface="Times New Roman" pitchFamily="18" charset="0"/>
              </a:rPr>
              <a:t>др</a:t>
            </a:r>
            <a:r>
              <a:rPr lang="en-US" sz="2800" b="1" dirty="0" smtClean="0">
                <a:latin typeface="Times New Roman" pitchFamily="18" charset="0"/>
              </a:rPr>
              <a:t>…</a:t>
            </a:r>
            <a:endParaRPr lang="en-US" sz="2800" b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Text Box 2"/>
          <p:cNvSpPr txBox="1">
            <a:spLocks noChangeArrowheads="1"/>
          </p:cNvSpPr>
          <p:nvPr/>
        </p:nvSpPr>
        <p:spPr bwMode="auto">
          <a:xfrm>
            <a:off x="762000" y="1341438"/>
            <a:ext cx="7772400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БИОТИН - з</a:t>
            </a:r>
            <a:r>
              <a:rPr lang="en-US" sz="2800" b="1" i="1">
                <a:latin typeface="Times New Roman" pitchFamily="18" charset="0"/>
              </a:rPr>
              <a:t>начај и улога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Главна улога биотина је као коензима у неколико ензима (</a:t>
            </a:r>
            <a:r>
              <a:rPr lang="en-US" sz="2800" b="1" i="1">
                <a:latin typeface="Times New Roman" pitchFamily="18" charset="0"/>
              </a:rPr>
              <a:t>пре свега карбоксилази</a:t>
            </a:r>
            <a:r>
              <a:rPr lang="en-US" sz="2800" b="1">
                <a:latin typeface="Times New Roman" pitchFamily="18" charset="0"/>
              </a:rPr>
              <a:t>) битних за синтезу масних киселина, гликонеогенезу и метаболизам неких аминокиселина.</a:t>
            </a:r>
          </a:p>
          <a:p>
            <a:pPr eaLnBrk="0" hangingPunct="0"/>
            <a:endParaRPr lang="en-US" sz="2800" b="1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107504" y="116632"/>
            <a:ext cx="8784976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fr-FR" sz="2800" b="1" dirty="0">
                <a:latin typeface="Times New Roman" pitchFamily="18" charset="0"/>
              </a:rPr>
              <a:t>ВИТАМИН </a:t>
            </a:r>
            <a:r>
              <a:rPr lang="fr-FR" sz="3200" b="1" dirty="0">
                <a:latin typeface="Times New Roman" pitchFamily="18" charset="0"/>
              </a:rPr>
              <a:t>А </a:t>
            </a:r>
            <a:r>
              <a:rPr lang="fr-FR" sz="2800" b="1" dirty="0">
                <a:latin typeface="Times New Roman" pitchFamily="18" charset="0"/>
              </a:rPr>
              <a:t>(</a:t>
            </a:r>
            <a:r>
              <a:rPr lang="fr-FR" sz="2800" b="1" i="1" dirty="0">
                <a:latin typeface="Times New Roman" pitchFamily="18" charset="0"/>
              </a:rPr>
              <a:t>РЕТИНОЛ</a:t>
            </a:r>
            <a:r>
              <a:rPr lang="fr-FR" sz="2800" b="1" dirty="0">
                <a:latin typeface="Times New Roman" pitchFamily="18" charset="0"/>
              </a:rPr>
              <a:t>) - </a:t>
            </a:r>
            <a:r>
              <a:rPr lang="fr-FR" sz="2800" b="1" i="1" dirty="0" err="1">
                <a:latin typeface="Times New Roman" pitchFamily="18" charset="0"/>
              </a:rPr>
              <a:t>улога</a:t>
            </a:r>
            <a:endParaRPr lang="fr-FR" sz="2400" b="1" i="1" dirty="0">
              <a:latin typeface="Times New Roman" pitchFamily="18" charset="0"/>
            </a:endParaRPr>
          </a:p>
          <a:p>
            <a:pPr algn="just" eaLnBrk="0" hangingPunct="0"/>
            <a:r>
              <a:rPr lang="fr-FR" sz="2800" b="1" dirty="0" err="1"/>
              <a:t>Витамина</a:t>
            </a:r>
            <a:r>
              <a:rPr lang="fr-FR" sz="2800" b="1" dirty="0"/>
              <a:t> А </a:t>
            </a:r>
            <a:r>
              <a:rPr lang="fr-FR" sz="2800" b="1" dirty="0" err="1"/>
              <a:t>је</a:t>
            </a:r>
            <a:r>
              <a:rPr lang="fr-FR" sz="2800" b="1" dirty="0"/>
              <a:t> </a:t>
            </a:r>
            <a:r>
              <a:rPr lang="fr-FR" sz="2800" b="1" dirty="0" err="1"/>
              <a:t>значајан</a:t>
            </a:r>
            <a:r>
              <a:rPr lang="fr-FR" sz="2800" b="1" dirty="0"/>
              <a:t> у </a:t>
            </a:r>
            <a:r>
              <a:rPr lang="fr-FR" sz="2800" b="1" dirty="0" err="1"/>
              <a:t>нормалном</a:t>
            </a:r>
            <a:r>
              <a:rPr lang="fr-FR" sz="2800" b="1" dirty="0"/>
              <a:t> </a:t>
            </a:r>
            <a:r>
              <a:rPr lang="fr-FR" sz="2800" b="1" dirty="0" err="1"/>
              <a:t>функционисању</a:t>
            </a:r>
            <a:r>
              <a:rPr lang="fr-FR" sz="2800" b="1" dirty="0"/>
              <a:t> </a:t>
            </a:r>
            <a:r>
              <a:rPr lang="fr-FR" sz="2800" b="1" dirty="0" err="1"/>
              <a:t>ретине</a:t>
            </a:r>
            <a:r>
              <a:rPr lang="fr-FR" sz="2800" b="1" dirty="0"/>
              <a:t> (</a:t>
            </a:r>
            <a:r>
              <a:rPr lang="fr-FR" sz="2800" b="1" i="1" dirty="0" err="1"/>
              <a:t>улази</a:t>
            </a:r>
            <a:r>
              <a:rPr lang="fr-FR" sz="2800" b="1" i="1" dirty="0"/>
              <a:t> у </a:t>
            </a:r>
            <a:r>
              <a:rPr lang="fr-FR" sz="2800" b="1" i="1" dirty="0" err="1"/>
              <a:t>састав</a:t>
            </a:r>
            <a:r>
              <a:rPr lang="fr-FR" sz="2800" b="1" i="1" dirty="0"/>
              <a:t> </a:t>
            </a:r>
            <a:r>
              <a:rPr lang="fr-FR" sz="2800" b="1" i="1" dirty="0" err="1"/>
              <a:t>фотосензитивног</a:t>
            </a:r>
            <a:r>
              <a:rPr lang="fr-FR" sz="2800" b="1" i="1" dirty="0"/>
              <a:t> </a:t>
            </a:r>
            <a:r>
              <a:rPr lang="fr-FR" sz="2800" b="1" i="1" dirty="0" err="1"/>
              <a:t>пигмента</a:t>
            </a:r>
            <a:r>
              <a:rPr lang="fr-FR" sz="2800" b="1" dirty="0"/>
              <a:t>). </a:t>
            </a:r>
            <a:endParaRPr lang="sr-Latn-RS" sz="2800" dirty="0"/>
          </a:p>
          <a:p>
            <a:pPr algn="just" eaLnBrk="0" hangingPunct="0"/>
            <a:endParaRPr lang="fr-FR" sz="1600" b="1" dirty="0">
              <a:latin typeface="Times New Roman" pitchFamily="18" charset="0"/>
            </a:endParaRPr>
          </a:p>
          <a:p>
            <a:pPr algn="just" eaLnBrk="0" hangingPunct="0"/>
            <a:r>
              <a:rPr lang="fr-FR" sz="2800" b="1" dirty="0" err="1">
                <a:latin typeface="Times New Roman" pitchFamily="18" charset="0"/>
              </a:rPr>
              <a:t>Потребан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је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за</a:t>
            </a:r>
            <a:r>
              <a:rPr lang="fr-FR" sz="2800" b="1" dirty="0">
                <a:latin typeface="Times New Roman" pitchFamily="18" charset="0"/>
              </a:rPr>
              <a:t>:</a:t>
            </a:r>
          </a:p>
          <a:p>
            <a:pPr algn="just" eaLnBrk="0" hangingPunct="0"/>
            <a:endParaRPr lang="fr-FR" sz="1600" b="1" dirty="0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fr-FR" sz="2800" b="1" dirty="0" err="1">
                <a:latin typeface="Times New Roman" pitchFamily="18" charset="0"/>
              </a:rPr>
              <a:t>раст</a:t>
            </a:r>
            <a:r>
              <a:rPr lang="fr-FR" sz="2800" b="1" dirty="0">
                <a:latin typeface="Times New Roman" pitchFamily="18" charset="0"/>
              </a:rPr>
              <a:t> и </a:t>
            </a:r>
            <a:r>
              <a:rPr lang="fr-FR" sz="2800" b="1" dirty="0" err="1">
                <a:latin typeface="Times New Roman" pitchFamily="18" charset="0"/>
              </a:rPr>
              <a:t>диференцијацију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епитела</a:t>
            </a:r>
            <a:r>
              <a:rPr lang="fr-FR" sz="2800" b="1" dirty="0">
                <a:latin typeface="Times New Roman" pitchFamily="18" charset="0"/>
              </a:rPr>
              <a:t> (</a:t>
            </a:r>
            <a:r>
              <a:rPr lang="fr-FR" sz="2800" b="1" i="1" dirty="0" err="1">
                <a:latin typeface="Times New Roman" pitchFamily="18" charset="0"/>
              </a:rPr>
              <a:t>одржава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кожу</a:t>
            </a:r>
            <a:r>
              <a:rPr lang="fr-FR" sz="2800" b="1" i="1" dirty="0">
                <a:latin typeface="Times New Roman" pitchFamily="18" charset="0"/>
              </a:rPr>
              <a:t> и </a:t>
            </a:r>
            <a:r>
              <a:rPr lang="fr-FR" sz="2800" b="1" i="1" dirty="0" err="1">
                <a:latin typeface="Times New Roman" pitchFamily="18" charset="0"/>
              </a:rPr>
              <a:t>слузокожу</a:t>
            </a:r>
            <a:r>
              <a:rPr lang="fr-FR" sz="2800" b="1" dirty="0">
                <a:latin typeface="Times New Roman" pitchFamily="18" charset="0"/>
              </a:rPr>
              <a:t>) </a:t>
            </a:r>
          </a:p>
          <a:p>
            <a:pPr lvl="1" algn="just" eaLnBrk="0" hangingPunct="0">
              <a:buFontTx/>
              <a:buChar char="•"/>
            </a:pPr>
            <a:r>
              <a:rPr lang="fr-FR" sz="2800" b="1" dirty="0" err="1">
                <a:latin typeface="Times New Roman" pitchFamily="18" charset="0"/>
              </a:rPr>
              <a:t>раст</a:t>
            </a:r>
            <a:r>
              <a:rPr lang="fr-FR" sz="2800" b="1" dirty="0">
                <a:latin typeface="Times New Roman" pitchFamily="18" charset="0"/>
              </a:rPr>
              <a:t> и </a:t>
            </a:r>
            <a:r>
              <a:rPr lang="fr-FR" sz="2800" b="1" dirty="0" err="1">
                <a:latin typeface="Times New Roman" pitchFamily="18" charset="0"/>
              </a:rPr>
              <a:t>развој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коштаног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епитела</a:t>
            </a:r>
            <a:r>
              <a:rPr lang="fr-FR" sz="2800" b="1" dirty="0">
                <a:latin typeface="Times New Roman" pitchFamily="18" charset="0"/>
              </a:rPr>
              <a:t> </a:t>
            </a:r>
          </a:p>
          <a:p>
            <a:pPr lvl="1" algn="just" eaLnBrk="0" hangingPunct="0">
              <a:buFontTx/>
              <a:buChar char="•"/>
            </a:pPr>
            <a:r>
              <a:rPr lang="fr-FR" sz="2800" b="1" dirty="0" err="1">
                <a:latin typeface="Times New Roman" pitchFamily="18" charset="0"/>
              </a:rPr>
              <a:t>правилну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репродукцију</a:t>
            </a:r>
            <a:r>
              <a:rPr lang="fr-FR" sz="2800" b="1" dirty="0">
                <a:latin typeface="Times New Roman" pitchFamily="18" charset="0"/>
              </a:rPr>
              <a:t> и </a:t>
            </a:r>
            <a:r>
              <a:rPr lang="fr-FR" sz="2800" b="1" dirty="0" err="1">
                <a:latin typeface="Times New Roman" pitchFamily="18" charset="0"/>
              </a:rPr>
              <a:t>ембрионални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развој</a:t>
            </a:r>
            <a:r>
              <a:rPr lang="fr-FR" sz="2800" b="1" dirty="0">
                <a:latin typeface="Times New Roman" pitchFamily="18" charset="0"/>
              </a:rPr>
              <a:t> </a:t>
            </a:r>
          </a:p>
          <a:p>
            <a:pPr lvl="1" algn="just" eaLnBrk="0" hangingPunct="0">
              <a:buFontTx/>
              <a:buChar char="•"/>
            </a:pPr>
            <a:r>
              <a:rPr lang="fr-FR" sz="2800" b="1" dirty="0" err="1">
                <a:latin typeface="Times New Roman" pitchFamily="18" charset="0"/>
              </a:rPr>
              <a:t>помаже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функцију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имуног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система</a:t>
            </a:r>
            <a:r>
              <a:rPr lang="fr-FR" sz="2800" b="1" dirty="0">
                <a:latin typeface="Times New Roman" pitchFamily="18" charset="0"/>
              </a:rPr>
              <a:t> </a:t>
            </a:r>
          </a:p>
          <a:p>
            <a:pPr lvl="1" algn="just" eaLnBrk="0" hangingPunct="0">
              <a:buFontTx/>
              <a:buChar char="•"/>
            </a:pPr>
            <a:r>
              <a:rPr lang="fr-FR" sz="2800" b="1" dirty="0" err="1">
                <a:latin typeface="Times New Roman" pitchFamily="18" charset="0"/>
              </a:rPr>
              <a:t>ублажава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последице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инфекције</a:t>
            </a:r>
            <a:r>
              <a:rPr lang="fr-FR" sz="2800" b="1" dirty="0">
                <a:latin typeface="Times New Roman" pitchFamily="18" charset="0"/>
              </a:rPr>
              <a:t> </a:t>
            </a:r>
          </a:p>
          <a:p>
            <a:pPr algn="just" eaLnBrk="0" hangingPunct="0"/>
            <a:endParaRPr lang="fr-FR" b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Text Box 2"/>
          <p:cNvSpPr txBox="1">
            <a:spLocks noChangeArrowheads="1"/>
          </p:cNvSpPr>
          <p:nvPr/>
        </p:nvSpPr>
        <p:spPr bwMode="auto">
          <a:xfrm>
            <a:off x="468313" y="1268413"/>
            <a:ext cx="7772400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БИОТИН - </a:t>
            </a:r>
            <a:r>
              <a:rPr lang="en-US" sz="2800" b="1" i="1">
                <a:latin typeface="Times New Roman" pitchFamily="18" charset="0"/>
              </a:rPr>
              <a:t>садржај у храни и препоручени унос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 i="1">
                <a:latin typeface="Times New Roman" pitchFamily="18" charset="0"/>
              </a:rPr>
              <a:t>намирнице животињског порекла</a:t>
            </a:r>
            <a:endParaRPr lang="fr-FR" sz="2800" b="1">
              <a:latin typeface="Times New Roman" pitchFamily="18" charset="0"/>
            </a:endParaRPr>
          </a:p>
          <a:p>
            <a:pPr lvl="3" algn="just" eaLnBrk="0" hangingPunct="0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>
                <a:latin typeface="Times New Roman" pitchFamily="18" charset="0"/>
              </a:rPr>
              <a:t>изнутрице</a:t>
            </a:r>
          </a:p>
          <a:p>
            <a:pPr lvl="3" eaLnBrk="0" hangingPunct="0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>
                <a:latin typeface="Times New Roman" pitchFamily="18" charset="0"/>
              </a:rPr>
              <a:t>јаја кувана (</a:t>
            </a:r>
            <a:r>
              <a:rPr lang="fr-FR" sz="2800" b="1" i="1">
                <a:latin typeface="Times New Roman" pitchFamily="18" charset="0"/>
              </a:rPr>
              <a:t>жуманце</a:t>
            </a:r>
            <a:r>
              <a:rPr lang="fr-FR" sz="2800" b="1">
                <a:latin typeface="Times New Roman" pitchFamily="18" charset="0"/>
              </a:rPr>
              <a:t>)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 i="1">
                <a:latin typeface="Times New Roman" pitchFamily="18" charset="0"/>
              </a:rPr>
              <a:t>намирнице биљног порекла</a:t>
            </a:r>
          </a:p>
          <a:p>
            <a:pPr lvl="3" algn="just" eaLnBrk="0" hangingPunct="0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>
                <a:latin typeface="Times New Roman" pitchFamily="18" charset="0"/>
              </a:rPr>
              <a:t>цереалије</a:t>
            </a:r>
          </a:p>
          <a:p>
            <a:pPr lvl="3" eaLnBrk="0" hangingPunct="0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>
                <a:latin typeface="Times New Roman" pitchFamily="18" charset="0"/>
              </a:rPr>
              <a:t>брашно од соје</a:t>
            </a:r>
          </a:p>
          <a:p>
            <a:pPr lvl="3" eaLnBrk="0" hangingPunct="0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>
                <a:latin typeface="Times New Roman" pitchFamily="18" charset="0"/>
              </a:rPr>
              <a:t>квасац</a:t>
            </a:r>
            <a:endParaRPr lang="en-US" sz="3200" b="1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Text Box 2"/>
          <p:cNvSpPr txBox="1">
            <a:spLocks noChangeArrowheads="1"/>
          </p:cNvSpPr>
          <p:nvPr/>
        </p:nvSpPr>
        <p:spPr bwMode="auto">
          <a:xfrm>
            <a:off x="762000" y="2084388"/>
            <a:ext cx="7772400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БИОТИН - </a:t>
            </a:r>
            <a:r>
              <a:rPr lang="en-US" sz="2800" b="1" i="1">
                <a:latin typeface="Times New Roman" pitchFamily="18" charset="0"/>
              </a:rPr>
              <a:t>садржај у храни и препоручени унос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ДНЕВНЕ ПОТРЕБЕ  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Препоруке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30 дo 100 μg одрасли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Text Box 2"/>
          <p:cNvSpPr txBox="1">
            <a:spLocks noChangeArrowheads="1"/>
          </p:cNvSpPr>
          <p:nvPr/>
        </p:nvSpPr>
        <p:spPr bwMode="auto">
          <a:xfrm>
            <a:off x="762000" y="981075"/>
            <a:ext cx="7772400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ПАНТОТЕНСКА КИСЕЛИНА - </a:t>
            </a:r>
            <a:r>
              <a:rPr lang="en-US" sz="2800" b="1" i="1">
                <a:latin typeface="Times New Roman" pitchFamily="18" charset="0"/>
              </a:rPr>
              <a:t>значај и улога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Главна улога пантотенске киселине је као конзим ацетил CoA.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Битна је за бројне реакције у метаболизму масти и угљених хидрата, а пре свега за синтезу масних киселина, стерола и стероидних хормона.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Text Box 2"/>
          <p:cNvSpPr txBox="1">
            <a:spLocks noChangeArrowheads="1"/>
          </p:cNvSpPr>
          <p:nvPr/>
        </p:nvSpPr>
        <p:spPr bwMode="auto">
          <a:xfrm>
            <a:off x="684213" y="1341438"/>
            <a:ext cx="7772400" cy="499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ПАНТОТЕНСКА КИСЕЛИНА - </a:t>
            </a:r>
            <a:r>
              <a:rPr lang="en-US" sz="2800" b="1" i="1">
                <a:latin typeface="Times New Roman" pitchFamily="18" charset="0"/>
              </a:rPr>
              <a:t>садржај у храни и препоручени унос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lvl="2" algn="just" eaLnBrk="0" hangingPunct="0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 i="1">
                <a:latin typeface="Times New Roman" pitchFamily="18" charset="0"/>
              </a:rPr>
              <a:t>намирнице животињског порекла</a:t>
            </a:r>
            <a:endParaRPr lang="fr-FR" sz="2400" b="1" i="1">
              <a:latin typeface="Times New Roman" pitchFamily="18" charset="0"/>
            </a:endParaRPr>
          </a:p>
          <a:p>
            <a:pPr lvl="3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месо, риба, јаја</a:t>
            </a: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изнутрице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 i="1">
                <a:latin typeface="Times New Roman" pitchFamily="18" charset="0"/>
              </a:rPr>
              <a:t>намирнице биљног порекла</a:t>
            </a:r>
            <a:endParaRPr lang="fr-FR" sz="2400" b="1" i="1">
              <a:latin typeface="Times New Roman" pitchFamily="18" charset="0"/>
            </a:endParaRPr>
          </a:p>
          <a:p>
            <a:pPr lvl="3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интегралне житарице</a:t>
            </a: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легуминозе (пасуљ, грашак, боранија)</a:t>
            </a: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квасац</a:t>
            </a:r>
            <a:endParaRPr lang="en-US" sz="2800" b="1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Text Box 2"/>
          <p:cNvSpPr txBox="1">
            <a:spLocks noChangeArrowheads="1"/>
          </p:cNvSpPr>
          <p:nvPr/>
        </p:nvSpPr>
        <p:spPr bwMode="auto">
          <a:xfrm>
            <a:off x="762000" y="2025650"/>
            <a:ext cx="77724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Times New Roman" pitchFamily="18" charset="0"/>
              </a:rPr>
              <a:t>ПАНТОТЕНСКА КИСЕЛИНА - </a:t>
            </a:r>
            <a:r>
              <a:rPr lang="en-US" sz="2800" b="1" i="1" dirty="0" err="1">
                <a:latin typeface="Times New Roman" pitchFamily="18" charset="0"/>
              </a:rPr>
              <a:t>садржај</a:t>
            </a:r>
            <a:r>
              <a:rPr lang="en-US" sz="2800" b="1" i="1" dirty="0">
                <a:latin typeface="Times New Roman" pitchFamily="18" charset="0"/>
              </a:rPr>
              <a:t> у </a:t>
            </a:r>
            <a:r>
              <a:rPr lang="en-US" sz="2800" b="1" i="1" dirty="0" err="1">
                <a:latin typeface="Times New Roman" pitchFamily="18" charset="0"/>
              </a:rPr>
              <a:t>храни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препоручени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унос</a:t>
            </a:r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2400" b="1" dirty="0">
              <a:latin typeface="Times New Roman" pitchFamily="18" charset="0"/>
            </a:endParaRPr>
          </a:p>
          <a:p>
            <a:pPr algn="just" eaLnBrk="0" hangingPunct="0"/>
            <a:endParaRPr lang="en-US" sz="24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>
                <a:latin typeface="Times New Roman" pitchFamily="18" charset="0"/>
              </a:rPr>
              <a:t>ДНЕВНЕ ПОТРЕБЕ </a:t>
            </a: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 err="1">
                <a:latin typeface="Times New Roman" pitchFamily="18" charset="0"/>
              </a:rPr>
              <a:t>Препоруке</a:t>
            </a:r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lvl="2" algn="just" eaLnBrk="0" hangingPunct="0"/>
            <a:r>
              <a:rPr lang="pl-PL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pl-PL" sz="2800" b="1" dirty="0">
                <a:latin typeface="Times New Roman" pitchFamily="18" charset="0"/>
              </a:rPr>
              <a:t>3 до 7 </a:t>
            </a:r>
            <a:r>
              <a:rPr lang="en-US" sz="2800" b="1" dirty="0" smtClean="0">
                <a:latin typeface="Times New Roman" pitchFamily="18" charset="0"/>
              </a:rPr>
              <a:t>mg</a:t>
            </a:r>
            <a:r>
              <a:rPr lang="pl-PL" sz="2800" b="1" dirty="0" smtClean="0">
                <a:latin typeface="Times New Roman" pitchFamily="18" charset="0"/>
              </a:rPr>
              <a:t> </a:t>
            </a:r>
            <a:r>
              <a:rPr lang="pl-PL" sz="2800" b="1" dirty="0">
                <a:latin typeface="Times New Roman" pitchFamily="18" charset="0"/>
              </a:rPr>
              <a:t>одрасли, труднице, дојиље и деца</a:t>
            </a:r>
            <a:endParaRPr lang="en-US" sz="2800" b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89"/>
          <p:cNvSpPr txBox="1"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Практични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>
                <a:latin typeface="Times New Roman" pitchFamily="18" charset="0"/>
                <a:cs typeface="Times New Roman" pitchFamily="18" charset="0"/>
              </a:rPr>
            </a:b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sr-Cyrl-RS" sz="2400" smtClean="0">
                <a:latin typeface="Times New Roman" pitchFamily="18" charset="0"/>
                <a:cs typeface="Times New Roman" pitchFamily="18" charset="0"/>
              </a:rPr>
              <a:t>Анализа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узорака.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b="1" dirty="0"/>
              <a:t/>
            </a:r>
            <a:br>
              <a:rPr lang="en-US" sz="2800" b="1" dirty="0"/>
            </a:br>
            <a:endParaRPr sz="2800" b="1" dirty="0"/>
          </a:p>
        </p:txBody>
      </p:sp>
      <p:sp>
        <p:nvSpPr>
          <p:cNvPr id="547" name="Google Shape;547;p89"/>
          <p:cNvSpPr txBox="1"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>
              <a:lnSpc>
                <a:spcPct val="80000"/>
              </a:lnSpc>
              <a:spcBef>
                <a:spcPts val="0"/>
              </a:spcBef>
              <a:buSzPts val="2000"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Одређивање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витамина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методом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течне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хроматографије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endParaRPr lang="sr-Cyrl-R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Узимање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узорака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конзервирање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Узорци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дијететских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суплемената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узоркују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оригиналној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амбалажи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Конзервирање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узорака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потребно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Припремање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узорка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Одмерити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одговарајућу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количину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узорка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додати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воду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снажно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промућкати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редестилованом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водоми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наставити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хомогенизацију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ултразвучном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купатилу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Захтевани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услови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радне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средине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Температуру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ваздуха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лабораторији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одржавати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18-25</a:t>
            </a: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помоћ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клима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уређаја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ради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обезбеђивања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оптималних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услова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рад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неопходни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HPLC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апарат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lnSpc>
                <a:spcPct val="80000"/>
              </a:lnSpc>
              <a:spcBef>
                <a:spcPts val="400"/>
              </a:spcBef>
              <a:buSzPts val="2000"/>
            </a:pP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Рад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спроводити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лабораторији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довољно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светлости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којој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буке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вибрација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влаге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90"/>
          <p:cNvSpPr txBox="1">
            <a:spLocks noGrp="1"/>
          </p:cNvSpPr>
          <p:nvPr>
            <p:ph type="body" idx="4294967295"/>
          </p:nvPr>
        </p:nvSpPr>
        <p:spPr>
          <a:xfrm>
            <a:off x="304800" y="304800"/>
            <a:ext cx="8610600" cy="632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Хроматографија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грч.χρώμα: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chroma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боја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грч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γραφειν: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grafein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писати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назив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групу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лабораторијских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техника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раздвајање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компоненти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смеша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хроматографијом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подразумевају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различите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заснивају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различитој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расподели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компонената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узорка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којих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једна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мобилна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а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друга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стационарна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Хроматографске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укључују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кретање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смеше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испитује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растворена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мобилној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креће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стационарну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фазу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Овом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техником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делови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смеше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раздвајају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компоненте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квалитативна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анализа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омогућава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каснијој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компонента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анализира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квантитативно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91"/>
          <p:cNvSpPr txBox="1">
            <a:spLocks noGrp="1"/>
          </p:cNvSpPr>
          <p:nvPr>
            <p:ph type="body" idx="4294967295"/>
          </p:nvPr>
        </p:nvSpPr>
        <p:spPr>
          <a:xfrm>
            <a:off x="304800" y="304800"/>
            <a:ext cx="8382000" cy="5821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Течна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хроматографија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високих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перформанси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(HPLC,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течна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хроматографија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високим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притиском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)  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Принцип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рада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HPLC-а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форсирање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проласка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анализиране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смеше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колону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цев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напуњену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материјалом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ситних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тиме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површине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пумпањем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течности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мобилна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високим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притиском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колону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Уноси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мала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запремина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узорка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ток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мобилне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основу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специфичних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хемијских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физичких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интеракција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различитог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задржавања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компонената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смеше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задржавања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природе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анализира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стационарне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састава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мобилне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дође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краја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колоне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назива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ретенционо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оно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карактеристично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одређену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супстанцу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Коришћење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високог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притиска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линеарну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брзину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даје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компонентама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времена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задржавање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побољшава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резолуцију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хроматограма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уобичајени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растварачи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чисти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било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којој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комбинацији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нпр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метанол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органски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растварачи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садржавати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неки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пуфер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побољшало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раздвајање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215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ext Box 2"/>
          <p:cNvSpPr txBox="1">
            <a:spLocks noChangeArrowheads="1"/>
          </p:cNvSpPr>
          <p:nvPr/>
        </p:nvSpPr>
        <p:spPr bwMode="auto">
          <a:xfrm>
            <a:off x="684213" y="1196975"/>
            <a:ext cx="76962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fr-FR" sz="2000" b="1">
                <a:latin typeface="Times New Roman" pitchFamily="18" charset="0"/>
              </a:rPr>
              <a:t>ВИТАМИН А (</a:t>
            </a:r>
            <a:r>
              <a:rPr lang="fr-FR" sz="2000" b="1" i="1">
                <a:latin typeface="Times New Roman" pitchFamily="18" charset="0"/>
              </a:rPr>
              <a:t>РЕТИНОЛ</a:t>
            </a:r>
            <a:r>
              <a:rPr lang="fr-FR" sz="2000" b="1">
                <a:latin typeface="Times New Roman" pitchFamily="18" charset="0"/>
              </a:rPr>
              <a:t>) -</a:t>
            </a:r>
            <a:r>
              <a:rPr lang="fr-FR" sz="2000" b="1" i="1">
                <a:latin typeface="Times New Roman" pitchFamily="18" charset="0"/>
              </a:rPr>
              <a:t> садржај у храни и препоручени унос</a:t>
            </a:r>
          </a:p>
          <a:p>
            <a:pPr algn="just" eaLnBrk="0" hangingPunct="0"/>
            <a:endParaRPr lang="fr-FR" sz="2000" b="1">
              <a:latin typeface="Times New Roman" pitchFamily="18" charset="0"/>
            </a:endParaRPr>
          </a:p>
          <a:p>
            <a:pPr algn="just" eaLnBrk="0" hangingPunct="0"/>
            <a:r>
              <a:rPr lang="fr-FR" sz="2000" b="1">
                <a:latin typeface="Times New Roman" pitchFamily="18" charset="0"/>
              </a:rPr>
              <a:t>ГЛАВНИ ИЗВОРИ</a:t>
            </a:r>
          </a:p>
          <a:p>
            <a:pPr algn="just" eaLnBrk="0" hangingPunct="0"/>
            <a:endParaRPr lang="fr-FR" sz="20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en-US" sz="2000" b="1" i="1">
                <a:latin typeface="Times New Roman" pitchFamily="18" charset="0"/>
              </a:rPr>
              <a:t>намирнице животињског порекла</a:t>
            </a:r>
            <a:endParaRPr lang="en-US" sz="20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0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000" b="1">
                <a:latin typeface="Times New Roman" pitchFamily="18" charset="0"/>
              </a:rPr>
              <a:t>млеко и млечни производи (</a:t>
            </a:r>
            <a:r>
              <a:rPr lang="en-US" sz="2000" b="1" i="1">
                <a:latin typeface="Times New Roman" pitchFamily="18" charset="0"/>
              </a:rPr>
              <a:t>бутер, сир</a:t>
            </a:r>
            <a:r>
              <a:rPr lang="en-US" sz="2000" b="1">
                <a:latin typeface="Times New Roman" pitchFamily="18" charset="0"/>
              </a:rPr>
              <a:t>)</a:t>
            </a:r>
          </a:p>
          <a:p>
            <a:pPr lvl="2" eaLnBrk="0" hangingPunct="0"/>
            <a:r>
              <a:rPr lang="en-US" sz="20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000" b="1">
                <a:latin typeface="Times New Roman" pitchFamily="18" charset="0"/>
              </a:rPr>
              <a:t>јаја (</a:t>
            </a:r>
            <a:r>
              <a:rPr lang="en-US" sz="2000" b="1" i="1">
                <a:latin typeface="Times New Roman" pitchFamily="18" charset="0"/>
              </a:rPr>
              <a:t>жуманце</a:t>
            </a:r>
            <a:r>
              <a:rPr lang="en-US" sz="2000" b="1">
                <a:latin typeface="Times New Roman" pitchFamily="18" charset="0"/>
              </a:rPr>
              <a:t>)</a:t>
            </a:r>
          </a:p>
          <a:p>
            <a:pPr lvl="2" eaLnBrk="0" hangingPunct="0"/>
            <a:r>
              <a:rPr lang="en-US" sz="20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000" b="1">
                <a:latin typeface="Times New Roman" pitchFamily="18" charset="0"/>
              </a:rPr>
              <a:t>масне рибе и рибље уље</a:t>
            </a:r>
          </a:p>
          <a:p>
            <a:pPr algn="just" eaLnBrk="0" hangingPunct="0"/>
            <a:endParaRPr lang="en-US" sz="20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en-US" sz="2000" b="1" i="1">
                <a:latin typeface="Times New Roman" pitchFamily="18" charset="0"/>
              </a:rPr>
              <a:t>намирнице биљног порекла</a:t>
            </a:r>
            <a:endParaRPr lang="en-US" sz="20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0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000" b="1">
                <a:latin typeface="Times New Roman" pitchFamily="18" charset="0"/>
              </a:rPr>
              <a:t>зелени делови лиснатог поврћа (</a:t>
            </a:r>
            <a:r>
              <a:rPr lang="en-US" sz="2000" b="1" i="1">
                <a:latin typeface="Times New Roman" pitchFamily="18" charset="0"/>
              </a:rPr>
              <a:t>спанаћ, зеље, </a:t>
            </a:r>
          </a:p>
          <a:p>
            <a:pPr lvl="2" algn="just" eaLnBrk="0" hangingPunct="0"/>
            <a:r>
              <a:rPr lang="en-US" sz="2000" b="1" i="1">
                <a:latin typeface="Times New Roman" pitchFamily="18" charset="0"/>
              </a:rPr>
              <a:t>	салата</a:t>
            </a:r>
            <a:r>
              <a:rPr lang="en-US" sz="2000" b="1">
                <a:latin typeface="Times New Roman" pitchFamily="18" charset="0"/>
              </a:rPr>
              <a:t>)</a:t>
            </a:r>
          </a:p>
          <a:p>
            <a:pPr lvl="2" eaLnBrk="0" hangingPunct="0"/>
            <a:r>
              <a:rPr lang="en-US" sz="20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000" b="1">
                <a:latin typeface="Times New Roman" pitchFamily="18" charset="0"/>
              </a:rPr>
              <a:t>коренасто поврће (шаргарепа)</a:t>
            </a:r>
          </a:p>
          <a:p>
            <a:pPr lvl="2" eaLnBrk="0" hangingPunct="0"/>
            <a:r>
              <a:rPr lang="en-US" sz="20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000" b="1">
                <a:latin typeface="Times New Roman" pitchFamily="18" charset="0"/>
              </a:rPr>
              <a:t>жуто воће (</a:t>
            </a:r>
            <a:r>
              <a:rPr lang="en-US" sz="2000" b="1" i="1">
                <a:latin typeface="Times New Roman" pitchFamily="18" charset="0"/>
              </a:rPr>
              <a:t>кајсија, бресква</a:t>
            </a:r>
            <a:r>
              <a:rPr lang="en-US" sz="2000" b="1">
                <a:latin typeface="Times New Roman" pitchFamily="18" charset="0"/>
              </a:rPr>
              <a:t>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ext Box 2"/>
          <p:cNvSpPr txBox="1">
            <a:spLocks noChangeArrowheads="1"/>
          </p:cNvSpPr>
          <p:nvPr/>
        </p:nvSpPr>
        <p:spPr bwMode="auto">
          <a:xfrm>
            <a:off x="684213" y="1063625"/>
            <a:ext cx="76962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fr-FR" sz="2800" b="1" dirty="0">
                <a:latin typeface="Times New Roman" pitchFamily="18" charset="0"/>
              </a:rPr>
              <a:t>ВИТАМИН </a:t>
            </a:r>
            <a:r>
              <a:rPr lang="fr-FR" sz="3200" b="1" dirty="0">
                <a:latin typeface="Times New Roman" pitchFamily="18" charset="0"/>
              </a:rPr>
              <a:t>А</a:t>
            </a:r>
            <a:r>
              <a:rPr lang="fr-FR" sz="2800" b="1" dirty="0">
                <a:latin typeface="Times New Roman" pitchFamily="18" charset="0"/>
              </a:rPr>
              <a:t> (</a:t>
            </a:r>
            <a:r>
              <a:rPr lang="fr-FR" sz="2800" b="1" i="1" dirty="0">
                <a:latin typeface="Times New Roman" pitchFamily="18" charset="0"/>
              </a:rPr>
              <a:t>РЕТИНОЛ</a:t>
            </a:r>
            <a:r>
              <a:rPr lang="fr-FR" sz="2800" b="1" dirty="0">
                <a:latin typeface="Times New Roman" pitchFamily="18" charset="0"/>
              </a:rPr>
              <a:t>) - 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садржај</a:t>
            </a:r>
            <a:r>
              <a:rPr lang="fr-FR" sz="2800" b="1" i="1" dirty="0">
                <a:latin typeface="Times New Roman" pitchFamily="18" charset="0"/>
              </a:rPr>
              <a:t> у </a:t>
            </a:r>
            <a:r>
              <a:rPr lang="fr-FR" sz="2800" b="1" i="1" dirty="0" err="1">
                <a:latin typeface="Times New Roman" pitchFamily="18" charset="0"/>
              </a:rPr>
              <a:t>храни</a:t>
            </a:r>
            <a:r>
              <a:rPr lang="fr-FR" sz="2800" b="1" i="1" dirty="0">
                <a:latin typeface="Times New Roman" pitchFamily="18" charset="0"/>
              </a:rPr>
              <a:t> и </a:t>
            </a:r>
            <a:r>
              <a:rPr lang="fr-FR" sz="2800" b="1" i="1" dirty="0" err="1">
                <a:latin typeface="Times New Roman" pitchFamily="18" charset="0"/>
              </a:rPr>
              <a:t>препоручени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унос</a:t>
            </a:r>
            <a:endParaRPr lang="fr-FR" sz="2800" b="1" i="1" dirty="0">
              <a:latin typeface="Times New Roman" pitchFamily="18" charset="0"/>
            </a:endParaRPr>
          </a:p>
          <a:p>
            <a:pPr algn="just" eaLnBrk="0" hangingPunct="0"/>
            <a:endParaRPr lang="fr-FR" sz="1600" b="1" dirty="0">
              <a:latin typeface="Times New Roman" pitchFamily="18" charset="0"/>
            </a:endParaRPr>
          </a:p>
          <a:p>
            <a:pPr algn="just" eaLnBrk="0" hangingPunct="0"/>
            <a:r>
              <a:rPr lang="fr-FR" sz="2800" b="1" dirty="0">
                <a:latin typeface="Times New Roman" pitchFamily="18" charset="0"/>
              </a:rPr>
              <a:t>ДНЕВНЕ ПОТРЕБЕ </a:t>
            </a:r>
          </a:p>
          <a:p>
            <a:pPr algn="just" eaLnBrk="0" hangingPunct="0"/>
            <a:endParaRPr lang="fr-FR" b="1" dirty="0">
              <a:latin typeface="Times New Roman" pitchFamily="18" charset="0"/>
            </a:endParaRPr>
          </a:p>
          <a:p>
            <a:pPr algn="just" eaLnBrk="0" hangingPunct="0"/>
            <a:r>
              <a:rPr lang="fr-FR" sz="2800" b="1" dirty="0" err="1">
                <a:latin typeface="Times New Roman" pitchFamily="18" charset="0"/>
              </a:rPr>
              <a:t>Препорука</a:t>
            </a:r>
            <a:r>
              <a:rPr lang="fr-FR" sz="2800" b="1" dirty="0">
                <a:latin typeface="Times New Roman" pitchFamily="18" charset="0"/>
              </a:rPr>
              <a:t> СЗО </a:t>
            </a:r>
            <a:r>
              <a:rPr lang="fr-FR" sz="2800" b="1" dirty="0" err="1">
                <a:latin typeface="Times New Roman" pitchFamily="18" charset="0"/>
              </a:rPr>
              <a:t>за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одрасле</a:t>
            </a:r>
            <a:endParaRPr lang="fr-FR" sz="2800" b="1" dirty="0">
              <a:latin typeface="Times New Roman" pitchFamily="18" charset="0"/>
            </a:endParaRPr>
          </a:p>
          <a:p>
            <a:pPr lvl="2" algn="just" eaLnBrk="0" hangingPunct="0"/>
            <a:r>
              <a:rPr lang="fr-FR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dirty="0">
                <a:latin typeface="Times New Roman" pitchFamily="18" charset="0"/>
              </a:rPr>
              <a:t>500 </a:t>
            </a:r>
            <a:r>
              <a:rPr lang="en-US" sz="2800" b="1" dirty="0" err="1">
                <a:latin typeface="Times New Roman" pitchFamily="18" charset="0"/>
              </a:rPr>
              <a:t>до</a:t>
            </a:r>
            <a:r>
              <a:rPr lang="en-US" sz="2800" b="1" dirty="0">
                <a:latin typeface="Times New Roman" pitchFamily="18" charset="0"/>
              </a:rPr>
              <a:t> 600 </a:t>
            </a:r>
            <a:r>
              <a:rPr lang="fr-FR" sz="2800" b="1" dirty="0" smtClean="0">
                <a:latin typeface="Times New Roman" pitchFamily="18" charset="0"/>
              </a:rPr>
              <a:t>μ</a:t>
            </a:r>
            <a:r>
              <a:rPr lang="en-US" sz="2800" b="1" dirty="0">
                <a:latin typeface="Times New Roman" pitchFamily="18" charset="0"/>
              </a:rPr>
              <a:t>g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</a:rPr>
              <a:t>R</a:t>
            </a:r>
            <a:r>
              <a:rPr lang="en-US" sz="2800" b="1" dirty="0" smtClean="0">
                <a:latin typeface="Times New Roman" pitchFamily="18" charset="0"/>
              </a:rPr>
              <a:t>Е </a:t>
            </a:r>
            <a:r>
              <a:rPr lang="en-US" sz="2800" b="1" dirty="0">
                <a:latin typeface="Times New Roman" pitchFamily="18" charset="0"/>
              </a:rPr>
              <a:t>(</a:t>
            </a:r>
            <a:r>
              <a:rPr lang="en-US" sz="2800" b="1" i="1" dirty="0" err="1">
                <a:latin typeface="Times New Roman" pitchFamily="18" charset="0"/>
              </a:rPr>
              <a:t>ретинол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еквивалент</a:t>
            </a:r>
            <a:r>
              <a:rPr lang="en-US" sz="2800" b="1" dirty="0">
                <a:latin typeface="Times New Roman" pitchFamily="18" charset="0"/>
              </a:rPr>
              <a:t>)</a:t>
            </a:r>
          </a:p>
          <a:p>
            <a:pPr algn="just" eaLnBrk="0" hangingPunct="0"/>
            <a:endParaRPr lang="en-US" b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ext Box 2"/>
          <p:cNvSpPr txBox="1">
            <a:spLocks noChangeArrowheads="1"/>
          </p:cNvSpPr>
          <p:nvPr/>
        </p:nvSpPr>
        <p:spPr bwMode="auto">
          <a:xfrm>
            <a:off x="762000" y="1524000"/>
            <a:ext cx="76962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fr-FR" sz="2800" b="1">
                <a:latin typeface="Times New Roman" pitchFamily="18" charset="0"/>
              </a:rPr>
              <a:t>ВИТАМИН </a:t>
            </a:r>
            <a:r>
              <a:rPr lang="fr-FR" sz="3200" b="1">
                <a:latin typeface="Times New Roman" pitchFamily="18" charset="0"/>
              </a:rPr>
              <a:t>А</a:t>
            </a:r>
            <a:r>
              <a:rPr lang="fr-FR" sz="2800" b="1">
                <a:latin typeface="Times New Roman" pitchFamily="18" charset="0"/>
              </a:rPr>
              <a:t> (</a:t>
            </a:r>
            <a:r>
              <a:rPr lang="fr-FR" sz="2800" b="1" i="1">
                <a:latin typeface="Times New Roman" pitchFamily="18" charset="0"/>
              </a:rPr>
              <a:t>РЕТИНОЛ</a:t>
            </a:r>
            <a:r>
              <a:rPr lang="fr-FR" sz="2800" b="1">
                <a:latin typeface="Times New Roman" pitchFamily="18" charset="0"/>
              </a:rPr>
              <a:t>) И ЗДРАВЉЕ</a:t>
            </a:r>
            <a:endParaRPr lang="fr-FR" sz="2800" b="1" i="1">
              <a:latin typeface="Times New Roman" pitchFamily="18" charset="0"/>
            </a:endParaRPr>
          </a:p>
          <a:p>
            <a:pPr algn="just" eaLnBrk="0" hangingPunct="0"/>
            <a:endParaRPr lang="fr-FR" sz="2400" b="1" i="1">
              <a:latin typeface="Times New Roman" pitchFamily="18" charset="0"/>
            </a:endParaRPr>
          </a:p>
          <a:p>
            <a:pPr algn="just" eaLnBrk="0" hangingPunct="0"/>
            <a:endParaRPr lang="fr-FR" sz="2400" b="1" i="1">
              <a:latin typeface="Times New Roman" pitchFamily="18" charset="0"/>
            </a:endParaRPr>
          </a:p>
          <a:p>
            <a:pPr algn="just" eaLnBrk="0" hangingPunct="0"/>
            <a:r>
              <a:rPr lang="fr-FR" sz="2800" b="1" i="1">
                <a:latin typeface="Times New Roman" pitchFamily="18" charset="0"/>
              </a:rPr>
              <a:t>Дефицит</a:t>
            </a:r>
          </a:p>
          <a:p>
            <a:pPr algn="just" eaLnBrk="0" hangingPunct="0"/>
            <a:endParaRPr lang="fr-FR" sz="2800" b="1">
              <a:latin typeface="Times New Roman" pitchFamily="18" charset="0"/>
            </a:endParaRPr>
          </a:p>
          <a:p>
            <a:pPr algn="just" eaLnBrk="0" hangingPunct="0"/>
            <a:r>
              <a:rPr lang="fr-FR" sz="2800" b="1">
                <a:latin typeface="Times New Roman" pitchFamily="18" charset="0"/>
              </a:rPr>
              <a:t>Недостатак витамина А:</a:t>
            </a:r>
          </a:p>
          <a:p>
            <a:pPr algn="just" eaLnBrk="0" hangingPunct="0"/>
            <a:endParaRPr lang="fr-FR" sz="28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fr-FR" sz="2800" b="1">
                <a:latin typeface="Times New Roman" pitchFamily="18" charset="0"/>
              </a:rPr>
              <a:t>угрожава вид, раст и развој</a:t>
            </a:r>
          </a:p>
          <a:p>
            <a:pPr lvl="1" algn="just" eaLnBrk="0" hangingPunct="0">
              <a:buFontTx/>
              <a:buChar char="•"/>
            </a:pPr>
            <a:r>
              <a:rPr lang="fr-FR" sz="2800" b="1">
                <a:latin typeface="Times New Roman" pitchFamily="18" charset="0"/>
              </a:rPr>
              <a:t>губитак апетита</a:t>
            </a:r>
          </a:p>
          <a:p>
            <a:pPr lvl="1" algn="just" eaLnBrk="0" hangingPunct="0">
              <a:buFontTx/>
              <a:buChar char="•"/>
            </a:pPr>
            <a:r>
              <a:rPr lang="fr-FR" sz="2800" b="1">
                <a:latin typeface="Times New Roman" pitchFamily="18" charset="0"/>
              </a:rPr>
              <a:t>доводи до склоности ка инфекцијама, анемији и др.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1764</Words>
  <Application>Microsoft Office PowerPoint</Application>
  <PresentationFormat>On-screen Show (4:3)</PresentationFormat>
  <Paragraphs>530</Paragraphs>
  <Slides>67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67</vt:i4>
      </vt:variant>
    </vt:vector>
  </HeadingPairs>
  <TitlesOfParts>
    <vt:vector size="69" baseType="lpstr">
      <vt:lpstr>Office Theme</vt:lpstr>
      <vt:lpstr>Default Design</vt:lpstr>
      <vt:lpstr>Интегрисане акaдемске студије фармације Нутритивни суплементи – И18  12. недељa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  Практични део            Анализа узорака.   </vt:lpstr>
      <vt:lpstr>Slide 66</vt:lpstr>
      <vt:lpstr>Slide 67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Nela</dc:creator>
  <cp:lastModifiedBy>Maja</cp:lastModifiedBy>
  <cp:revision>14</cp:revision>
  <dcterms:created xsi:type="dcterms:W3CDTF">2017-09-04T10:02:03Z</dcterms:created>
  <dcterms:modified xsi:type="dcterms:W3CDTF">2021-01-24T21:13:12Z</dcterms:modified>
</cp:coreProperties>
</file>